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4.xml" ContentType="application/vnd.openxmlformats-officedocument.presentationml.notesSlide+xml"/>
  <Override PartName="/ppt/tags/tag27.xml" ContentType="application/vnd.openxmlformats-officedocument.presentationml.tags+xml"/>
  <Override PartName="/ppt/notesSlides/notesSlide5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6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7.xml" ContentType="application/vnd.openxmlformats-officedocument.presentationml.notesSlide+xml"/>
  <Override PartName="/ppt/tags/tag36.xml" ContentType="application/vnd.openxmlformats-officedocument.presentationml.tags+xml"/>
  <Override PartName="/ppt/notesSlides/notesSlide8.xml" ContentType="application/vnd.openxmlformats-officedocument.presentationml.notesSlide+xml"/>
  <Override PartName="/ppt/tags/tag37.xml" ContentType="application/vnd.openxmlformats-officedocument.presentationml.tags+xml"/>
  <Override PartName="/ppt/notesSlides/notesSlide9.xml" ContentType="application/vnd.openxmlformats-officedocument.presentationml.notesSlide+xml"/>
  <Override PartName="/ppt/tags/tag38.xml" ContentType="application/vnd.openxmlformats-officedocument.presentationml.tags+xml"/>
  <Override PartName="/ppt/notesSlides/notesSlide10.xml" ContentType="application/vnd.openxmlformats-officedocument.presentationml.notesSlide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11.xml" ContentType="application/vnd.openxmlformats-officedocument.presentationml.notesSlide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notesSlides/notesSlide12.xml" ContentType="application/vnd.openxmlformats-officedocument.presentationml.notesSlide+xml"/>
  <Override PartName="/ppt/tags/tag59.xml" ContentType="application/vnd.openxmlformats-officedocument.presentationml.tags+xml"/>
  <Override PartName="/ppt/notesSlides/notesSlide13.xml" ContentType="application/vnd.openxmlformats-officedocument.presentationml.notesSlide+xml"/>
  <Override PartName="/ppt/tags/tag60.xml" ContentType="application/vnd.openxmlformats-officedocument.presentationml.tags+xml"/>
  <Override PartName="/ppt/notesSlides/notesSlide14.xml" ContentType="application/vnd.openxmlformats-officedocument.presentationml.notesSlide+xml"/>
  <Override PartName="/ppt/tags/tag61.xml" ContentType="application/vnd.openxmlformats-officedocument.presentationml.tags+xml"/>
  <Override PartName="/ppt/notesSlides/notesSlide15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notesSlides/notesSlide16.xml" ContentType="application/vnd.openxmlformats-officedocument.presentationml.notesSlide+xml"/>
  <Override PartName="/ppt/tags/tag64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65.xml" ContentType="application/vnd.openxmlformats-officedocument.presentationml.tags+xml"/>
  <Override PartName="/ppt/notesSlides/notesSlide17.xml" ContentType="application/vnd.openxmlformats-officedocument.presentationml.notesSlide+xml"/>
  <Override PartName="/ppt/tags/tag66.xml" ContentType="application/vnd.openxmlformats-officedocument.presentationml.tags+xml"/>
  <Override PartName="/ppt/notesSlides/notesSlide18.xml" ContentType="application/vnd.openxmlformats-officedocument.presentationml.notesSlid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19.xml" ContentType="application/vnd.openxmlformats-officedocument.presentationml.notesSlide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tags/tag83.xml" ContentType="application/vnd.openxmlformats-officedocument.presentationml.tags+xml"/>
  <Override PartName="/ppt/notesSlides/notesSlide22.xml" ContentType="application/vnd.openxmlformats-officedocument.presentationml.notesSlide+xml"/>
  <Override PartName="/ppt/tags/tag84.xml" ContentType="application/vnd.openxmlformats-officedocument.presentationml.tags+xml"/>
  <Override PartName="/ppt/notesSlides/notesSlide23.xml" ContentType="application/vnd.openxmlformats-officedocument.presentationml.notesSlide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notesSlides/notesSlide24.xml" ContentType="application/vnd.openxmlformats-officedocument.presentationml.notesSlide+xml"/>
  <Override PartName="/ppt/tags/tag89.xml" ContentType="application/vnd.openxmlformats-officedocument.presentationml.tags+xml"/>
  <Override PartName="/ppt/notesSlides/notesSlide25.xml" ContentType="application/vnd.openxmlformats-officedocument.presentationml.notesSlide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9"/>
  </p:notesMasterIdLst>
  <p:handoutMasterIdLst>
    <p:handoutMasterId r:id="rId90"/>
  </p:handoutMasterIdLst>
  <p:sldIdLst>
    <p:sldId id="256" r:id="rId2"/>
    <p:sldId id="267" r:id="rId3"/>
    <p:sldId id="272" r:id="rId4"/>
    <p:sldId id="958" r:id="rId5"/>
    <p:sldId id="942" r:id="rId6"/>
    <p:sldId id="943" r:id="rId7"/>
    <p:sldId id="1301" r:id="rId8"/>
    <p:sldId id="944" r:id="rId9"/>
    <p:sldId id="1302" r:id="rId10"/>
    <p:sldId id="945" r:id="rId11"/>
    <p:sldId id="1277" r:id="rId12"/>
    <p:sldId id="1288" r:id="rId13"/>
    <p:sldId id="1289" r:id="rId14"/>
    <p:sldId id="1290" r:id="rId15"/>
    <p:sldId id="1291" r:id="rId16"/>
    <p:sldId id="946" r:id="rId17"/>
    <p:sldId id="1278" r:id="rId18"/>
    <p:sldId id="1279" r:id="rId19"/>
    <p:sldId id="959" r:id="rId20"/>
    <p:sldId id="1280" r:id="rId21"/>
    <p:sldId id="1303" r:id="rId22"/>
    <p:sldId id="1304" r:id="rId23"/>
    <p:sldId id="1014" r:id="rId24"/>
    <p:sldId id="1015" r:id="rId25"/>
    <p:sldId id="1016" r:id="rId26"/>
    <p:sldId id="1017" r:id="rId27"/>
    <p:sldId id="1018" r:id="rId28"/>
    <p:sldId id="1019" r:id="rId29"/>
    <p:sldId id="1022" r:id="rId30"/>
    <p:sldId id="1023" r:id="rId31"/>
    <p:sldId id="1024" r:id="rId32"/>
    <p:sldId id="1025" r:id="rId33"/>
    <p:sldId id="1026" r:id="rId34"/>
    <p:sldId id="1027" r:id="rId35"/>
    <p:sldId id="1028" r:id="rId36"/>
    <p:sldId id="1029" r:id="rId37"/>
    <p:sldId id="1030" r:id="rId38"/>
    <p:sldId id="1031" r:id="rId39"/>
    <p:sldId id="1032" r:id="rId40"/>
    <p:sldId id="1033" r:id="rId41"/>
    <p:sldId id="960" r:id="rId42"/>
    <p:sldId id="1281" r:id="rId43"/>
    <p:sldId id="1305" r:id="rId44"/>
    <p:sldId id="1299" r:id="rId45"/>
    <p:sldId id="1307" r:id="rId46"/>
    <p:sldId id="950" r:id="rId47"/>
    <p:sldId id="962" r:id="rId48"/>
    <p:sldId id="951" r:id="rId49"/>
    <p:sldId id="1283" r:id="rId50"/>
    <p:sldId id="963" r:id="rId51"/>
    <p:sldId id="972" r:id="rId52"/>
    <p:sldId id="981" r:id="rId53"/>
    <p:sldId id="978" r:id="rId54"/>
    <p:sldId id="1036" r:id="rId55"/>
    <p:sldId id="1037" r:id="rId56"/>
    <p:sldId id="1038" r:id="rId57"/>
    <p:sldId id="1039" r:id="rId58"/>
    <p:sldId id="1040" r:id="rId59"/>
    <p:sldId id="1041" r:id="rId60"/>
    <p:sldId id="1042" r:id="rId61"/>
    <p:sldId id="1043" r:id="rId62"/>
    <p:sldId id="1044" r:id="rId63"/>
    <p:sldId id="1045" r:id="rId64"/>
    <p:sldId id="1046" r:id="rId65"/>
    <p:sldId id="1047" r:id="rId66"/>
    <p:sldId id="1048" r:id="rId67"/>
    <p:sldId id="1049" r:id="rId68"/>
    <p:sldId id="980" r:id="rId69"/>
    <p:sldId id="1284" r:id="rId70"/>
    <p:sldId id="965" r:id="rId71"/>
    <p:sldId id="982" r:id="rId72"/>
    <p:sldId id="967" r:id="rId73"/>
    <p:sldId id="1300" r:id="rId74"/>
    <p:sldId id="1050" r:id="rId75"/>
    <p:sldId id="1051" r:id="rId76"/>
    <p:sldId id="983" r:id="rId77"/>
    <p:sldId id="970" r:id="rId78"/>
    <p:sldId id="971" r:id="rId79"/>
    <p:sldId id="952" r:id="rId80"/>
    <p:sldId id="1052" r:id="rId81"/>
    <p:sldId id="1053" r:id="rId82"/>
    <p:sldId id="1056" r:id="rId83"/>
    <p:sldId id="1057" r:id="rId84"/>
    <p:sldId id="1058" r:id="rId85"/>
    <p:sldId id="1059" r:id="rId86"/>
    <p:sldId id="1060" r:id="rId87"/>
    <p:sldId id="1061" r:id="rId88"/>
  </p:sldIdLst>
  <p:sldSz cx="12192000" cy="6858000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9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49"/>
    <p:restoredTop sz="70544" autoAdjust="0"/>
  </p:normalViewPr>
  <p:slideViewPr>
    <p:cSldViewPr snapToGrid="0" snapToObjects="1">
      <p:cViewPr>
        <p:scale>
          <a:sx n="70" d="100"/>
          <a:sy n="70" d="100"/>
        </p:scale>
        <p:origin x="1728" y="368"/>
      </p:cViewPr>
      <p:guideLst>
        <p:guide orient="horz" pos="2160"/>
        <p:guide pos="384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90" Type="http://schemas.openxmlformats.org/officeDocument/2006/relationships/handoutMaster" Target="handoutMasters/handoutMaster1.xml"/><Relationship Id="rId91" Type="http://schemas.openxmlformats.org/officeDocument/2006/relationships/commentAuthors" Target="commentAuthors.xml"/><Relationship Id="rId92" Type="http://schemas.openxmlformats.org/officeDocument/2006/relationships/presProps" Target="presProps.xml"/><Relationship Id="rId93" Type="http://schemas.openxmlformats.org/officeDocument/2006/relationships/viewProps" Target="viewProps.xml"/><Relationship Id="rId94" Type="http://schemas.openxmlformats.org/officeDocument/2006/relationships/theme" Target="theme/theme1.xml"/><Relationship Id="rId95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#2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#3">
  <dgm:title val=""/>
  <dgm:desc val=""/>
  <dgm:catLst>
    <dgm:cat type="accent1" pri="11200"/>
  </dgm:catLst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68990F5-E506-4175-BB39-837986D68FE1}" type="doc">
      <dgm:prSet loTypeId="urn:microsoft.com/office/officeart/2005/8/layout/vProcess5" loCatId="process" qsTypeId="urn:microsoft.com/office/officeart/2005/8/quickstyle/simple1#2" qsCatId="simple" csTypeId="urn:microsoft.com/office/officeart/2005/8/colors/accent1_2#2" csCatId="accent1" phldr="1"/>
      <dgm:spPr/>
      <dgm:t>
        <a:bodyPr/>
        <a:lstStyle/>
        <a:p>
          <a:endParaRPr lang="zh-CN" altLang="en-US"/>
        </a:p>
      </dgm:t>
    </dgm:pt>
    <dgm:pt modelId="{2A17C035-7A97-4B55-9F09-FB2485F53E9E}">
      <dgm:prSet phldrT="[文本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lnSpc>
              <a:spcPts val="2880"/>
            </a:lnSpc>
            <a:spcAft>
              <a:spcPts val="0"/>
            </a:spcAft>
          </a:pP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通信者拨打移动用户的电话号码</a:t>
          </a:r>
          <a:endParaRPr lang="zh-CN" altLang="en-US" sz="20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37C7900-7DB9-4854-9D8A-3127C44F1B5D}" type="parTrans" cxnId="{3EA9C016-850F-449A-903C-06F18BF34FAA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2BB222C-855C-46EE-BD95-F143A4D9293A}" type="sibTrans" cxnId="{3EA9C016-850F-449A-903C-06F18BF34FAA}">
      <dgm:prSet custT="1"/>
      <dgm:spPr>
        <a:solidFill>
          <a:schemeClr val="accent1">
            <a:lumMod val="75000"/>
            <a:alpha val="90000"/>
          </a:schemeClr>
        </a:solidFill>
      </dgm:spPr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4D0C16F-300E-4FD5-A724-60942E07EC88}">
      <dgm:prSet phldrT="[文本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lnSpc>
              <a:spcPts val="2880"/>
            </a:lnSpc>
            <a:spcAft>
              <a:spcPts val="0"/>
            </a:spcAft>
          </a:pP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归属移动交换中心收到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该呼叫，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查询归属位置注册器来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确定移动用户的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位置。确定移动用户的漫游号码。</a:t>
          </a:r>
          <a:endParaRPr lang="zh-CN" altLang="en-US" sz="20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0739651-C6A5-4ED1-9A50-2249359FC9FF}" type="parTrans" cxnId="{29B8F9F5-442B-443C-99B2-84F3D0911D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67B5C17-378E-4D1D-ADAE-72B17089EBE2}" type="sibTrans" cxnId="{29B8F9F5-442B-443C-99B2-84F3D0911D77}">
      <dgm:prSet custT="1"/>
      <dgm:spPr>
        <a:solidFill>
          <a:schemeClr val="accent1">
            <a:lumMod val="75000"/>
            <a:alpha val="90000"/>
          </a:schemeClr>
        </a:solidFill>
      </dgm:spPr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A97D0CA-D334-485C-89B1-447DAB013505}">
      <dgm:prSet phldrT="[文本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lnSpc>
              <a:spcPts val="2880"/>
            </a:lnSpc>
            <a:spcAft>
              <a:spcPts val="0"/>
            </a:spcAft>
          </a:pP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漫游号码确定后，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归属移动交换中心通过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网络向被访网络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的移动交换中心呼叫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，最后被访网络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的移动交换中心呼叫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移动用户</a:t>
          </a:r>
          <a:endParaRPr lang="zh-CN" altLang="en-US" sz="20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FED9332-3CB2-47CB-B671-4FE5F2E1F545}" type="parTrans" cxnId="{A682C1F5-3D9C-4235-930D-9DAF3D47586F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C80337F-E80C-4719-B683-036028270167}" type="sibTrans" cxnId="{A682C1F5-3D9C-4235-930D-9DAF3D47586F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85B48BA-4F7E-4832-8DDC-1D94F91E3A34}" type="pres">
      <dgm:prSet presAssocID="{D68990F5-E506-4175-BB39-837986D68FE1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3DA30FA-9ABB-43FE-861A-E9FBC6210275}" type="pres">
      <dgm:prSet presAssocID="{D68990F5-E506-4175-BB39-837986D68FE1}" presName="dummyMaxCanvas" presStyleCnt="0">
        <dgm:presLayoutVars/>
      </dgm:prSet>
      <dgm:spPr/>
    </dgm:pt>
    <dgm:pt modelId="{F13B19F7-BC50-48D8-9668-BBC1244F8F93}" type="pres">
      <dgm:prSet presAssocID="{D68990F5-E506-4175-BB39-837986D68FE1}" presName="ThreeNodes_1" presStyleLbl="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F003523-5A35-46D8-97BB-C222054F226F}" type="pres">
      <dgm:prSet presAssocID="{D68990F5-E506-4175-BB39-837986D68FE1}" presName="ThreeNodes_2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17631D2-940E-4549-8CCF-41BF12C4C050}" type="pres">
      <dgm:prSet presAssocID="{D68990F5-E506-4175-BB39-837986D68FE1}" presName="ThreeNodes_3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89E8D1B-7D46-4FDC-BAA6-020F95FFFF17}" type="pres">
      <dgm:prSet presAssocID="{D68990F5-E506-4175-BB39-837986D68FE1}" presName="ThreeConn_1-2" presStyleLbl="fgAccFollow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0CEA56E-043F-428E-9057-6EC163B5334E}" type="pres">
      <dgm:prSet presAssocID="{D68990F5-E506-4175-BB39-837986D68FE1}" presName="ThreeConn_2-3" presStyleLbl="fgAccFollow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AAA983C-F0F1-4DAF-ADE4-14943FC256DB}" type="pres">
      <dgm:prSet presAssocID="{D68990F5-E506-4175-BB39-837986D68FE1}" presName="ThreeNodes_1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1A9003E-55A2-41D2-9131-256F6D1B521A}" type="pres">
      <dgm:prSet presAssocID="{D68990F5-E506-4175-BB39-837986D68FE1}" presName="ThreeNodes_2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8FF670C-3CA9-4C9B-8AE9-192211C4F787}" type="pres">
      <dgm:prSet presAssocID="{D68990F5-E506-4175-BB39-837986D68FE1}" presName="ThreeNodes_3_text" presStyleLbl="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21ABEEE5-6087-42B8-ABC2-2BD31C32B2B5}" type="presOf" srcId="{2A17C035-7A97-4B55-9F09-FB2485F53E9E}" destId="{7AAA983C-F0F1-4DAF-ADE4-14943FC256DB}" srcOrd="1" destOrd="0" presId="urn:microsoft.com/office/officeart/2005/8/layout/vProcess5"/>
    <dgm:cxn modelId="{558D5751-AE59-4AC7-B511-2927F79761A7}" type="presOf" srcId="{F67B5C17-378E-4D1D-ADAE-72B17089EBE2}" destId="{40CEA56E-043F-428E-9057-6EC163B5334E}" srcOrd="0" destOrd="0" presId="urn:microsoft.com/office/officeart/2005/8/layout/vProcess5"/>
    <dgm:cxn modelId="{3AF38D83-CF5B-40C8-A9F2-B56DEECE2E3E}" type="presOf" srcId="{82BB222C-855C-46EE-BD95-F143A4D9293A}" destId="{D89E8D1B-7D46-4FDC-BAA6-020F95FFFF17}" srcOrd="0" destOrd="0" presId="urn:microsoft.com/office/officeart/2005/8/layout/vProcess5"/>
    <dgm:cxn modelId="{8E0E816B-A068-4DAC-9E6D-5486C89B1FEA}" type="presOf" srcId="{14D0C16F-300E-4FD5-A724-60942E07EC88}" destId="{AF003523-5A35-46D8-97BB-C222054F226F}" srcOrd="0" destOrd="0" presId="urn:microsoft.com/office/officeart/2005/8/layout/vProcess5"/>
    <dgm:cxn modelId="{F935D6A1-6821-469F-8535-CCC0DD93AA4F}" type="presOf" srcId="{DA97D0CA-D334-485C-89B1-447DAB013505}" destId="{C8FF670C-3CA9-4C9B-8AE9-192211C4F787}" srcOrd="1" destOrd="0" presId="urn:microsoft.com/office/officeart/2005/8/layout/vProcess5"/>
    <dgm:cxn modelId="{FD15EFF6-DE37-48C0-9C87-243B63652D26}" type="presOf" srcId="{DA97D0CA-D334-485C-89B1-447DAB013505}" destId="{017631D2-940E-4549-8CCF-41BF12C4C050}" srcOrd="0" destOrd="0" presId="urn:microsoft.com/office/officeart/2005/8/layout/vProcess5"/>
    <dgm:cxn modelId="{2E48FBD9-AB5F-467D-9D3C-1B016AF5785A}" type="presOf" srcId="{14D0C16F-300E-4FD5-A724-60942E07EC88}" destId="{51A9003E-55A2-41D2-9131-256F6D1B521A}" srcOrd="1" destOrd="0" presId="urn:microsoft.com/office/officeart/2005/8/layout/vProcess5"/>
    <dgm:cxn modelId="{29B8F9F5-442B-443C-99B2-84F3D0911D77}" srcId="{D68990F5-E506-4175-BB39-837986D68FE1}" destId="{14D0C16F-300E-4FD5-A724-60942E07EC88}" srcOrd="1" destOrd="0" parTransId="{80739651-C6A5-4ED1-9A50-2249359FC9FF}" sibTransId="{F67B5C17-378E-4D1D-ADAE-72B17089EBE2}"/>
    <dgm:cxn modelId="{3EA9C016-850F-449A-903C-06F18BF34FAA}" srcId="{D68990F5-E506-4175-BB39-837986D68FE1}" destId="{2A17C035-7A97-4B55-9F09-FB2485F53E9E}" srcOrd="0" destOrd="0" parTransId="{F37C7900-7DB9-4854-9D8A-3127C44F1B5D}" sibTransId="{82BB222C-855C-46EE-BD95-F143A4D9293A}"/>
    <dgm:cxn modelId="{3393434A-812D-4973-A87B-67EEE6329EF5}" type="presOf" srcId="{D68990F5-E506-4175-BB39-837986D68FE1}" destId="{F85B48BA-4F7E-4832-8DDC-1D94F91E3A34}" srcOrd="0" destOrd="0" presId="urn:microsoft.com/office/officeart/2005/8/layout/vProcess5"/>
    <dgm:cxn modelId="{668DE8EE-78E5-4CD9-8AC1-9EEFB778E43D}" type="presOf" srcId="{2A17C035-7A97-4B55-9F09-FB2485F53E9E}" destId="{F13B19F7-BC50-48D8-9668-BBC1244F8F93}" srcOrd="0" destOrd="0" presId="urn:microsoft.com/office/officeart/2005/8/layout/vProcess5"/>
    <dgm:cxn modelId="{A682C1F5-3D9C-4235-930D-9DAF3D47586F}" srcId="{D68990F5-E506-4175-BB39-837986D68FE1}" destId="{DA97D0CA-D334-485C-89B1-447DAB013505}" srcOrd="2" destOrd="0" parTransId="{EFED9332-3CB2-47CB-B671-4FE5F2E1F545}" sibTransId="{BC80337F-E80C-4719-B683-036028270167}"/>
    <dgm:cxn modelId="{F395FB6D-3D8D-4399-A782-E1E099D4F7DB}" type="presParOf" srcId="{F85B48BA-4F7E-4832-8DDC-1D94F91E3A34}" destId="{D3DA30FA-9ABB-43FE-861A-E9FBC6210275}" srcOrd="0" destOrd="0" presId="urn:microsoft.com/office/officeart/2005/8/layout/vProcess5"/>
    <dgm:cxn modelId="{53E31470-B921-4EAB-B23D-36417A2278B1}" type="presParOf" srcId="{F85B48BA-4F7E-4832-8DDC-1D94F91E3A34}" destId="{F13B19F7-BC50-48D8-9668-BBC1244F8F93}" srcOrd="1" destOrd="0" presId="urn:microsoft.com/office/officeart/2005/8/layout/vProcess5"/>
    <dgm:cxn modelId="{6AB6BF13-C9C2-4BCF-91F7-B97C3F20A473}" type="presParOf" srcId="{F85B48BA-4F7E-4832-8DDC-1D94F91E3A34}" destId="{AF003523-5A35-46D8-97BB-C222054F226F}" srcOrd="2" destOrd="0" presId="urn:microsoft.com/office/officeart/2005/8/layout/vProcess5"/>
    <dgm:cxn modelId="{F840E939-0C2E-4B93-B823-DFB82991B06D}" type="presParOf" srcId="{F85B48BA-4F7E-4832-8DDC-1D94F91E3A34}" destId="{017631D2-940E-4549-8CCF-41BF12C4C050}" srcOrd="3" destOrd="0" presId="urn:microsoft.com/office/officeart/2005/8/layout/vProcess5"/>
    <dgm:cxn modelId="{DAF1441F-6331-4664-8111-00A17EDC7D58}" type="presParOf" srcId="{F85B48BA-4F7E-4832-8DDC-1D94F91E3A34}" destId="{D89E8D1B-7D46-4FDC-BAA6-020F95FFFF17}" srcOrd="4" destOrd="0" presId="urn:microsoft.com/office/officeart/2005/8/layout/vProcess5"/>
    <dgm:cxn modelId="{DE117C6C-9B52-4789-BE88-B9FBE584F39D}" type="presParOf" srcId="{F85B48BA-4F7E-4832-8DDC-1D94F91E3A34}" destId="{40CEA56E-043F-428E-9057-6EC163B5334E}" srcOrd="5" destOrd="0" presId="urn:microsoft.com/office/officeart/2005/8/layout/vProcess5"/>
    <dgm:cxn modelId="{352E283F-74AC-45F4-B34C-BD5C12134096}" type="presParOf" srcId="{F85B48BA-4F7E-4832-8DDC-1D94F91E3A34}" destId="{7AAA983C-F0F1-4DAF-ADE4-14943FC256DB}" srcOrd="6" destOrd="0" presId="urn:microsoft.com/office/officeart/2005/8/layout/vProcess5"/>
    <dgm:cxn modelId="{4725D0FA-D7B6-4BAA-8A07-3001C0B19605}" type="presParOf" srcId="{F85B48BA-4F7E-4832-8DDC-1D94F91E3A34}" destId="{51A9003E-55A2-41D2-9131-256F6D1B521A}" srcOrd="7" destOrd="0" presId="urn:microsoft.com/office/officeart/2005/8/layout/vProcess5"/>
    <dgm:cxn modelId="{176E1F21-C7CD-4DDD-8528-E21C543FBE7B}" type="presParOf" srcId="{F85B48BA-4F7E-4832-8DDC-1D94F91E3A34}" destId="{C8FF670C-3CA9-4C9B-8AE9-192211C4F787}" srcOrd="8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68990F5-E506-4175-BB39-837986D68FE1}" type="doc">
      <dgm:prSet loTypeId="urn:microsoft.com/office/officeart/2005/8/layout/vProcess5" loCatId="process" qsTypeId="urn:microsoft.com/office/officeart/2005/8/quickstyle/simple1#3" qsCatId="simple" csTypeId="urn:microsoft.com/office/officeart/2005/8/colors/accent1_2#3" csCatId="accent1" phldr="1"/>
      <dgm:spPr/>
      <dgm:t>
        <a:bodyPr/>
        <a:lstStyle/>
        <a:p>
          <a:endParaRPr lang="zh-CN" altLang="en-US"/>
        </a:p>
      </dgm:t>
    </dgm:pt>
    <dgm:pt modelId="{2A17C035-7A97-4B55-9F09-FB2485F53E9E}">
      <dgm:prSet phldrT="[文本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lnSpc>
              <a:spcPts val="2880"/>
            </a:lnSpc>
            <a:spcAft>
              <a:spcPts val="0"/>
            </a:spcAft>
          </a:pP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当收到一个外部代理通告后，移动结点立即向外部代理发送一个移动</a:t>
          </a:r>
          <a:r>
            <a:rPr lang="en-US" altLang="zh-CN" sz="2000" dirty="0" smtClean="0">
              <a:latin typeface="Microsoft YaHei" charset="-122"/>
              <a:ea typeface="Microsoft YaHei" charset="-122"/>
              <a:cs typeface="Microsoft YaHei" charset="-122"/>
            </a:rPr>
            <a:t>IP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注册报文</a:t>
          </a:r>
          <a:endParaRPr lang="zh-CN" altLang="en-US" sz="20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37C7900-7DB9-4854-9D8A-3127C44F1B5D}" type="parTrans" cxnId="{3EA9C016-850F-449A-903C-06F18BF34FAA}">
      <dgm:prSet/>
      <dgm:spPr/>
      <dgm:t>
        <a:bodyPr/>
        <a:lstStyle/>
        <a:p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2BB222C-855C-46EE-BD95-F143A4D9293A}" type="sibTrans" cxnId="{3EA9C016-850F-449A-903C-06F18BF34FAA}">
      <dgm:prSet custT="1"/>
      <dgm:spPr/>
      <dgm:t>
        <a:bodyPr/>
        <a:lstStyle/>
        <a:p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A97D0CA-D334-485C-89B1-447DAB013505}">
      <dgm:prSet phldrT="[文本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lnSpc>
              <a:spcPts val="2880"/>
            </a:lnSpc>
            <a:spcAft>
              <a:spcPts val="0"/>
            </a:spcAft>
          </a:pP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归属代理接收注册请求并检查真实性和正确性</a:t>
          </a:r>
          <a:endParaRPr lang="zh-CN" altLang="en-US" sz="20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FED9332-3CB2-47CB-B671-4FE5F2E1F545}" type="parTrans" cxnId="{A682C1F5-3D9C-4235-930D-9DAF3D47586F}">
      <dgm:prSet/>
      <dgm:spPr/>
      <dgm:t>
        <a:bodyPr/>
        <a:lstStyle/>
        <a:p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C80337F-E80C-4719-B683-036028270167}" type="sibTrans" cxnId="{A682C1F5-3D9C-4235-930D-9DAF3D47586F}">
      <dgm:prSet custT="1"/>
      <dgm:spPr/>
      <dgm:t>
        <a:bodyPr/>
        <a:lstStyle/>
        <a:p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4B68261-FBA4-4246-99BC-1D9D8A403116}">
      <dgm:prSet phldrT="[文本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lnSpc>
              <a:spcPts val="2880"/>
            </a:lnSpc>
            <a:spcAft>
              <a:spcPts val="0"/>
            </a:spcAft>
          </a:pP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外部代理收到注册报文并记录移动结点的永久</a:t>
          </a:r>
          <a:r>
            <a:rPr lang="en-US" altLang="zh-CN" sz="2000" dirty="0" smtClean="0">
              <a:latin typeface="Microsoft YaHei" charset="-122"/>
              <a:ea typeface="Microsoft YaHei" charset="-122"/>
              <a:cs typeface="Microsoft YaHei" charset="-122"/>
            </a:rPr>
            <a:t>IP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地址，分配一个</a:t>
          </a:r>
          <a:r>
            <a:rPr lang="en-US" altLang="zh-CN" sz="2000" dirty="0" smtClean="0">
              <a:latin typeface="Microsoft YaHei" charset="-122"/>
              <a:ea typeface="Microsoft YaHei" charset="-122"/>
              <a:cs typeface="Microsoft YaHei" charset="-122"/>
            </a:rPr>
            <a:t>COA</a:t>
          </a: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。并且把注册请求发送给归属代理。</a:t>
          </a:r>
          <a:endParaRPr lang="zh-CN" altLang="en-US" sz="20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CD25254-B7A7-4BF4-8A59-678A6FA5B4AD}" type="parTrans" cxnId="{BC9CE701-345B-4C79-883E-3C91BB2B1C51}">
      <dgm:prSet/>
      <dgm:spPr/>
      <dgm:t>
        <a:bodyPr/>
        <a:lstStyle/>
        <a:p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30B4A27-A922-4E9B-88CD-6D97EBBA8076}" type="sibTrans" cxnId="{BC9CE701-345B-4C79-883E-3C91BB2B1C51}">
      <dgm:prSet custT="1"/>
      <dgm:spPr/>
      <dgm:t>
        <a:bodyPr/>
        <a:lstStyle/>
        <a:p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C499A71-D573-433D-9DFE-0D939CE7EC87}">
      <dgm:prSet phldrT="[文本]" custT="1">
        <dgm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dgm:style>
      </dgm:prSet>
      <dgm:spPr/>
      <dgm:t>
        <a:bodyPr/>
        <a:lstStyle/>
        <a:p>
          <a:pPr>
            <a:lnSpc>
              <a:spcPts val="2880"/>
            </a:lnSpc>
            <a:spcAft>
              <a:spcPts val="0"/>
            </a:spcAft>
          </a:pPr>
          <a:r>
            <a:rPr lang="zh-CN" altLang="en-US" sz="2000" dirty="0" smtClean="0">
              <a:latin typeface="Microsoft YaHei" charset="-122"/>
              <a:ea typeface="Microsoft YaHei" charset="-122"/>
              <a:cs typeface="Microsoft YaHei" charset="-122"/>
            </a:rPr>
            <a:t>外部代理接收注册应答，然后将其转发给移动结点</a:t>
          </a:r>
          <a:endParaRPr lang="zh-CN" altLang="en-US" sz="20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AA0E078-258D-42BF-81CC-327B3F8ABB04}" type="parTrans" cxnId="{F851ABE2-05B0-4F63-9E1D-1C7BBFBE41BA}">
      <dgm:prSet/>
      <dgm:spPr/>
      <dgm:t>
        <a:bodyPr/>
        <a:lstStyle/>
        <a:p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028A8D7-6DF3-491E-9BE8-E3F528EBA8DD}" type="sibTrans" cxnId="{F851ABE2-05B0-4F63-9E1D-1C7BBFBE41BA}">
      <dgm:prSet/>
      <dgm:spPr/>
      <dgm:t>
        <a:bodyPr/>
        <a:lstStyle/>
        <a:p>
          <a:endParaRPr lang="zh-CN" altLang="en-US" sz="20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85B48BA-4F7E-4832-8DDC-1D94F91E3A34}" type="pres">
      <dgm:prSet presAssocID="{D68990F5-E506-4175-BB39-837986D68FE1}" presName="outerComposite" presStyleCnt="0">
        <dgm:presLayoutVars>
          <dgm:chMax val="5"/>
          <dgm:dir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D3DA30FA-9ABB-43FE-861A-E9FBC6210275}" type="pres">
      <dgm:prSet presAssocID="{D68990F5-E506-4175-BB39-837986D68FE1}" presName="dummyMaxCanvas" presStyleCnt="0">
        <dgm:presLayoutVars/>
      </dgm:prSet>
      <dgm:spPr/>
    </dgm:pt>
    <dgm:pt modelId="{6EEEB253-8106-4E17-841F-2615D41E8AC3}" type="pres">
      <dgm:prSet presAssocID="{D68990F5-E506-4175-BB39-837986D68FE1}" presName="FourNodes_1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AFDE604-9F0B-4F85-8EEF-E77BD2DAADC1}" type="pres">
      <dgm:prSet presAssocID="{D68990F5-E506-4175-BB39-837986D68FE1}" presName="FourNodes_2" presStyleLbl="node1" presStyleIdx="1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5000FEB-4759-422C-8AF2-E663900191DD}" type="pres">
      <dgm:prSet presAssocID="{D68990F5-E506-4175-BB39-837986D68FE1}" presName="FourNodes_3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F329696-53A2-431B-8437-AB4EC2198311}" type="pres">
      <dgm:prSet presAssocID="{D68990F5-E506-4175-BB39-837986D68FE1}" presName="FourNodes_4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078C22B-ECCE-4B06-B18D-8EC8C0C51E3D}" type="pres">
      <dgm:prSet presAssocID="{D68990F5-E506-4175-BB39-837986D68FE1}" presName="FourConn_1-2" presStyleLbl="fg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4A228C4-58A8-49E3-A19F-5B7E28FD2D66}" type="pres">
      <dgm:prSet presAssocID="{D68990F5-E506-4175-BB39-837986D68FE1}" presName="FourConn_2-3" presStyleLbl="fg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CC2C28-D6D0-4E89-8E6A-04644C10E1AD}" type="pres">
      <dgm:prSet presAssocID="{D68990F5-E506-4175-BB39-837986D68FE1}" presName="FourConn_3-4" presStyleLbl="fg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0ACB94C-9A37-43EB-9ED0-1A12DD68F52A}" type="pres">
      <dgm:prSet presAssocID="{D68990F5-E506-4175-BB39-837986D68FE1}" presName="FourNodes_1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1EFF4AD-87F3-4380-B37D-B880D21995E3}" type="pres">
      <dgm:prSet presAssocID="{D68990F5-E506-4175-BB39-837986D68FE1}" presName="FourNodes_2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4B005D2-DD72-48E4-8E0E-CF7CEA963E9C}" type="pres">
      <dgm:prSet presAssocID="{D68990F5-E506-4175-BB39-837986D68FE1}" presName="FourNodes_3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19BD266-F9B1-4C6A-8D53-589AFC8079E7}" type="pres">
      <dgm:prSet presAssocID="{D68990F5-E506-4175-BB39-837986D68FE1}" presName="FourNodes_4_text" presStyleLbl="node1" presStyleIdx="3" presStyleCnt="4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FA3608A8-08DF-4AED-8056-BEA5A6E17153}" type="presOf" srcId="{DA97D0CA-D334-485C-89B1-447DAB013505}" destId="{24B005D2-DD72-48E4-8E0E-CF7CEA963E9C}" srcOrd="1" destOrd="0" presId="urn:microsoft.com/office/officeart/2005/8/layout/vProcess5"/>
    <dgm:cxn modelId="{7589893F-DA60-45CA-A4C8-AB6C7892DB73}" type="presOf" srcId="{2A17C035-7A97-4B55-9F09-FB2485F53E9E}" destId="{00ACB94C-9A37-43EB-9ED0-1A12DD68F52A}" srcOrd="1" destOrd="0" presId="urn:microsoft.com/office/officeart/2005/8/layout/vProcess5"/>
    <dgm:cxn modelId="{4BEA4BCC-6A6C-401D-95B6-169FC75261F5}" type="presOf" srcId="{2A17C035-7A97-4B55-9F09-FB2485F53E9E}" destId="{6EEEB253-8106-4E17-841F-2615D41E8AC3}" srcOrd="0" destOrd="0" presId="urn:microsoft.com/office/officeart/2005/8/layout/vProcess5"/>
    <dgm:cxn modelId="{0822EF17-5E3E-448C-8454-685F9D867614}" type="presOf" srcId="{82BB222C-855C-46EE-BD95-F143A4D9293A}" destId="{C078C22B-ECCE-4B06-B18D-8EC8C0C51E3D}" srcOrd="0" destOrd="0" presId="urn:microsoft.com/office/officeart/2005/8/layout/vProcess5"/>
    <dgm:cxn modelId="{4038EBA4-F284-4CA4-A3A5-D79431F4A65C}" type="presOf" srcId="{130B4A27-A922-4E9B-88CD-6D97EBBA8076}" destId="{94A228C4-58A8-49E3-A19F-5B7E28FD2D66}" srcOrd="0" destOrd="0" presId="urn:microsoft.com/office/officeart/2005/8/layout/vProcess5"/>
    <dgm:cxn modelId="{2FAFF7E3-2918-4004-B194-054DC56D6799}" type="presOf" srcId="{04B68261-FBA4-4246-99BC-1D9D8A403116}" destId="{61EFF4AD-87F3-4380-B37D-B880D21995E3}" srcOrd="1" destOrd="0" presId="urn:microsoft.com/office/officeart/2005/8/layout/vProcess5"/>
    <dgm:cxn modelId="{C45611CD-B8B9-4713-9D69-F18BAFB7577B}" type="presOf" srcId="{FC499A71-D573-433D-9DFE-0D939CE7EC87}" destId="{1F329696-53A2-431B-8437-AB4EC2198311}" srcOrd="0" destOrd="0" presId="urn:microsoft.com/office/officeart/2005/8/layout/vProcess5"/>
    <dgm:cxn modelId="{C6D30555-B0DA-490E-91D7-D0061B0B9736}" type="presOf" srcId="{BC80337F-E80C-4719-B683-036028270167}" destId="{61CC2C28-D6D0-4E89-8E6A-04644C10E1AD}" srcOrd="0" destOrd="0" presId="urn:microsoft.com/office/officeart/2005/8/layout/vProcess5"/>
    <dgm:cxn modelId="{E810D4B0-9B77-4C60-86EB-87494A384075}" type="presOf" srcId="{D68990F5-E506-4175-BB39-837986D68FE1}" destId="{F85B48BA-4F7E-4832-8DDC-1D94F91E3A34}" srcOrd="0" destOrd="0" presId="urn:microsoft.com/office/officeart/2005/8/layout/vProcess5"/>
    <dgm:cxn modelId="{F851ABE2-05B0-4F63-9E1D-1C7BBFBE41BA}" srcId="{D68990F5-E506-4175-BB39-837986D68FE1}" destId="{FC499A71-D573-433D-9DFE-0D939CE7EC87}" srcOrd="3" destOrd="0" parTransId="{4AA0E078-258D-42BF-81CC-327B3F8ABB04}" sibTransId="{C028A8D7-6DF3-491E-9BE8-E3F528EBA8DD}"/>
    <dgm:cxn modelId="{3EA9C016-850F-449A-903C-06F18BF34FAA}" srcId="{D68990F5-E506-4175-BB39-837986D68FE1}" destId="{2A17C035-7A97-4B55-9F09-FB2485F53E9E}" srcOrd="0" destOrd="0" parTransId="{F37C7900-7DB9-4854-9D8A-3127C44F1B5D}" sibTransId="{82BB222C-855C-46EE-BD95-F143A4D9293A}"/>
    <dgm:cxn modelId="{BC9CE701-345B-4C79-883E-3C91BB2B1C51}" srcId="{D68990F5-E506-4175-BB39-837986D68FE1}" destId="{04B68261-FBA4-4246-99BC-1D9D8A403116}" srcOrd="1" destOrd="0" parTransId="{3CD25254-B7A7-4BF4-8A59-678A6FA5B4AD}" sibTransId="{130B4A27-A922-4E9B-88CD-6D97EBBA8076}"/>
    <dgm:cxn modelId="{2C719DCF-283D-4E3A-8B77-6EF6F3D1A2F0}" type="presOf" srcId="{04B68261-FBA4-4246-99BC-1D9D8A403116}" destId="{EAFDE604-9F0B-4F85-8EEF-E77BD2DAADC1}" srcOrd="0" destOrd="0" presId="urn:microsoft.com/office/officeart/2005/8/layout/vProcess5"/>
    <dgm:cxn modelId="{099331DE-BA4F-44F5-A6E7-EE275351C75F}" type="presOf" srcId="{FC499A71-D573-433D-9DFE-0D939CE7EC87}" destId="{719BD266-F9B1-4C6A-8D53-589AFC8079E7}" srcOrd="1" destOrd="0" presId="urn:microsoft.com/office/officeart/2005/8/layout/vProcess5"/>
    <dgm:cxn modelId="{F82E65C0-D0CA-4366-B0B5-832E8EC7DD28}" type="presOf" srcId="{DA97D0CA-D334-485C-89B1-447DAB013505}" destId="{55000FEB-4759-422C-8AF2-E663900191DD}" srcOrd="0" destOrd="0" presId="urn:microsoft.com/office/officeart/2005/8/layout/vProcess5"/>
    <dgm:cxn modelId="{A682C1F5-3D9C-4235-930D-9DAF3D47586F}" srcId="{D68990F5-E506-4175-BB39-837986D68FE1}" destId="{DA97D0CA-D334-485C-89B1-447DAB013505}" srcOrd="2" destOrd="0" parTransId="{EFED9332-3CB2-47CB-B671-4FE5F2E1F545}" sibTransId="{BC80337F-E80C-4719-B683-036028270167}"/>
    <dgm:cxn modelId="{AAD02EEE-6ADD-4E98-A8AE-9249B722A956}" type="presParOf" srcId="{F85B48BA-4F7E-4832-8DDC-1D94F91E3A34}" destId="{D3DA30FA-9ABB-43FE-861A-E9FBC6210275}" srcOrd="0" destOrd="0" presId="urn:microsoft.com/office/officeart/2005/8/layout/vProcess5"/>
    <dgm:cxn modelId="{C72484B4-7727-4FED-9913-375AC42C9A67}" type="presParOf" srcId="{F85B48BA-4F7E-4832-8DDC-1D94F91E3A34}" destId="{6EEEB253-8106-4E17-841F-2615D41E8AC3}" srcOrd="1" destOrd="0" presId="urn:microsoft.com/office/officeart/2005/8/layout/vProcess5"/>
    <dgm:cxn modelId="{895A803A-1E0D-4870-B208-BB8E929B3428}" type="presParOf" srcId="{F85B48BA-4F7E-4832-8DDC-1D94F91E3A34}" destId="{EAFDE604-9F0B-4F85-8EEF-E77BD2DAADC1}" srcOrd="2" destOrd="0" presId="urn:microsoft.com/office/officeart/2005/8/layout/vProcess5"/>
    <dgm:cxn modelId="{022BF60B-0FC7-4E83-A65F-21BB7871235B}" type="presParOf" srcId="{F85B48BA-4F7E-4832-8DDC-1D94F91E3A34}" destId="{55000FEB-4759-422C-8AF2-E663900191DD}" srcOrd="3" destOrd="0" presId="urn:microsoft.com/office/officeart/2005/8/layout/vProcess5"/>
    <dgm:cxn modelId="{28F93302-6548-4B1F-AFCF-7AC0E06C463D}" type="presParOf" srcId="{F85B48BA-4F7E-4832-8DDC-1D94F91E3A34}" destId="{1F329696-53A2-431B-8437-AB4EC2198311}" srcOrd="4" destOrd="0" presId="urn:microsoft.com/office/officeart/2005/8/layout/vProcess5"/>
    <dgm:cxn modelId="{04F1E895-41B7-4AE3-8B6B-2F2E74A66914}" type="presParOf" srcId="{F85B48BA-4F7E-4832-8DDC-1D94F91E3A34}" destId="{C078C22B-ECCE-4B06-B18D-8EC8C0C51E3D}" srcOrd="5" destOrd="0" presId="urn:microsoft.com/office/officeart/2005/8/layout/vProcess5"/>
    <dgm:cxn modelId="{E18FDC86-D515-4E7E-A720-EBFBB7531C5A}" type="presParOf" srcId="{F85B48BA-4F7E-4832-8DDC-1D94F91E3A34}" destId="{94A228C4-58A8-49E3-A19F-5B7E28FD2D66}" srcOrd="6" destOrd="0" presId="urn:microsoft.com/office/officeart/2005/8/layout/vProcess5"/>
    <dgm:cxn modelId="{12F57B63-D741-4E96-AE91-967E70C2008A}" type="presParOf" srcId="{F85B48BA-4F7E-4832-8DDC-1D94F91E3A34}" destId="{61CC2C28-D6D0-4E89-8E6A-04644C10E1AD}" srcOrd="7" destOrd="0" presId="urn:microsoft.com/office/officeart/2005/8/layout/vProcess5"/>
    <dgm:cxn modelId="{784BA14E-F913-4120-B474-F80CF3C1D9F3}" type="presParOf" srcId="{F85B48BA-4F7E-4832-8DDC-1D94F91E3A34}" destId="{00ACB94C-9A37-43EB-9ED0-1A12DD68F52A}" srcOrd="8" destOrd="0" presId="urn:microsoft.com/office/officeart/2005/8/layout/vProcess5"/>
    <dgm:cxn modelId="{6DF6E68C-2E10-4CAD-AE09-1121358E5201}" type="presParOf" srcId="{F85B48BA-4F7E-4832-8DDC-1D94F91E3A34}" destId="{61EFF4AD-87F3-4380-B37D-B880D21995E3}" srcOrd="9" destOrd="0" presId="urn:microsoft.com/office/officeart/2005/8/layout/vProcess5"/>
    <dgm:cxn modelId="{C159E99A-8870-49C4-BB8D-66391291EE34}" type="presParOf" srcId="{F85B48BA-4F7E-4832-8DDC-1D94F91E3A34}" destId="{24B005D2-DD72-48E4-8E0E-CF7CEA963E9C}" srcOrd="10" destOrd="0" presId="urn:microsoft.com/office/officeart/2005/8/layout/vProcess5"/>
    <dgm:cxn modelId="{D9F70BA7-994C-4A4D-AF1A-CB422E793E4F}" type="presParOf" srcId="{F85B48BA-4F7E-4832-8DDC-1D94F91E3A34}" destId="{719BD266-F9B1-4C6A-8D53-589AFC8079E7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3B19F7-BC50-48D8-9668-BBC1244F8F93}">
      <dsp:nvSpPr>
        <dsp:cNvPr id="0" name=""/>
        <dsp:cNvSpPr/>
      </dsp:nvSpPr>
      <dsp:spPr>
        <a:xfrm>
          <a:off x="0" y="0"/>
          <a:ext cx="8060602" cy="1155699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ts val="288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通信者拨打移动用户的电话号码</a:t>
          </a:r>
          <a:endParaRPr lang="zh-CN" altLang="en-US" sz="2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33849" y="33849"/>
        <a:ext cx="6813512" cy="1088001"/>
      </dsp:txXfrm>
    </dsp:sp>
    <dsp:sp modelId="{AF003523-5A35-46D8-97BB-C222054F226F}">
      <dsp:nvSpPr>
        <dsp:cNvPr id="0" name=""/>
        <dsp:cNvSpPr/>
      </dsp:nvSpPr>
      <dsp:spPr>
        <a:xfrm>
          <a:off x="711229" y="1348316"/>
          <a:ext cx="8060602" cy="1155699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ts val="288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归属移动交换中心收到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该呼叫，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查询归属位置注册器来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确定移动用户的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位置。确定移动用户的漫游号码。</a:t>
          </a:r>
          <a:endParaRPr lang="zh-CN" altLang="en-US" sz="2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745078" y="1382165"/>
        <a:ext cx="6530470" cy="1088001"/>
      </dsp:txXfrm>
    </dsp:sp>
    <dsp:sp modelId="{017631D2-940E-4549-8CCF-41BF12C4C050}">
      <dsp:nvSpPr>
        <dsp:cNvPr id="0" name=""/>
        <dsp:cNvSpPr/>
      </dsp:nvSpPr>
      <dsp:spPr>
        <a:xfrm>
          <a:off x="1422459" y="2696633"/>
          <a:ext cx="8060602" cy="1155699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ts val="288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漫游号码确定后，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归属移动交换中心通过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网络向被访网络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的移动交换中心呼叫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，最后被访网络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的移动交换中心呼叫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移动用户</a:t>
          </a:r>
          <a:endParaRPr lang="zh-CN" altLang="en-US" sz="2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456308" y="2730482"/>
        <a:ext cx="6530470" cy="1088001"/>
      </dsp:txXfrm>
    </dsp:sp>
    <dsp:sp modelId="{D89E8D1B-7D46-4FDC-BAA6-020F95FFFF17}">
      <dsp:nvSpPr>
        <dsp:cNvPr id="0" name=""/>
        <dsp:cNvSpPr/>
      </dsp:nvSpPr>
      <dsp:spPr>
        <a:xfrm>
          <a:off x="7309397" y="876405"/>
          <a:ext cx="751204" cy="7512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lumMod val="75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7478418" y="876405"/>
        <a:ext cx="413162" cy="565281"/>
      </dsp:txXfrm>
    </dsp:sp>
    <dsp:sp modelId="{40CEA56E-043F-428E-9057-6EC163B5334E}">
      <dsp:nvSpPr>
        <dsp:cNvPr id="0" name=""/>
        <dsp:cNvSpPr/>
      </dsp:nvSpPr>
      <dsp:spPr>
        <a:xfrm>
          <a:off x="8020627" y="2217017"/>
          <a:ext cx="751204" cy="751204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lumMod val="75000"/>
            <a:alpha val="9000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8189648" y="2217017"/>
        <a:ext cx="413162" cy="5652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EEB253-8106-4E17-841F-2615D41E8AC3}">
      <dsp:nvSpPr>
        <dsp:cNvPr id="0" name=""/>
        <dsp:cNvSpPr/>
      </dsp:nvSpPr>
      <dsp:spPr>
        <a:xfrm>
          <a:off x="0" y="0"/>
          <a:ext cx="7586449" cy="905256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ts val="288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当收到一个外部代理通告后，移动结点立即向外部代理发送一个移动</a:t>
          </a:r>
          <a:r>
            <a:rPr lang="en-US" altLang="zh-CN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IP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注册报文</a:t>
          </a:r>
          <a:endParaRPr lang="zh-CN" altLang="en-US" sz="2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6514" y="26514"/>
        <a:ext cx="6533113" cy="852228"/>
      </dsp:txXfrm>
    </dsp:sp>
    <dsp:sp modelId="{EAFDE604-9F0B-4F85-8EEF-E77BD2DAADC1}">
      <dsp:nvSpPr>
        <dsp:cNvPr id="0" name=""/>
        <dsp:cNvSpPr/>
      </dsp:nvSpPr>
      <dsp:spPr>
        <a:xfrm>
          <a:off x="635365" y="1069848"/>
          <a:ext cx="7586449" cy="905256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ts val="288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外部代理收到注册报文并记录移动结点的永久</a:t>
          </a:r>
          <a:r>
            <a:rPr lang="en-US" altLang="zh-CN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IP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地址，分配一个</a:t>
          </a:r>
          <a:r>
            <a:rPr lang="en-US" altLang="zh-CN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COA</a:t>
          </a: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。并且把注册请求发送给归属代理。</a:t>
          </a:r>
          <a:endParaRPr lang="zh-CN" altLang="en-US" sz="2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661879" y="1096362"/>
        <a:ext cx="6309640" cy="852228"/>
      </dsp:txXfrm>
    </dsp:sp>
    <dsp:sp modelId="{55000FEB-4759-422C-8AF2-E663900191DD}">
      <dsp:nvSpPr>
        <dsp:cNvPr id="0" name=""/>
        <dsp:cNvSpPr/>
      </dsp:nvSpPr>
      <dsp:spPr>
        <a:xfrm>
          <a:off x="1261247" y="2139696"/>
          <a:ext cx="7586449" cy="905256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ts val="288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归属代理接收注册请求并检查真实性和正确性</a:t>
          </a:r>
          <a:endParaRPr lang="zh-CN" altLang="en-US" sz="2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287761" y="2166210"/>
        <a:ext cx="6319123" cy="852228"/>
      </dsp:txXfrm>
    </dsp:sp>
    <dsp:sp modelId="{1F329696-53A2-431B-8437-AB4EC2198311}">
      <dsp:nvSpPr>
        <dsp:cNvPr id="0" name=""/>
        <dsp:cNvSpPr/>
      </dsp:nvSpPr>
      <dsp:spPr>
        <a:xfrm>
          <a:off x="1896612" y="3209544"/>
          <a:ext cx="7586449" cy="905256"/>
        </a:xfrm>
        <a:prstGeom prst="roundRect">
          <a:avLst>
            <a:gd name="adj" fmla="val 10000"/>
          </a:avLst>
        </a:prstGeom>
        <a:solidFill>
          <a:schemeClr val="lt1"/>
        </a:solidFill>
        <a:ln w="12700" cap="flat" cmpd="sng" algn="ctr">
          <a:solidFill>
            <a:schemeClr val="accent1"/>
          </a:solidFill>
          <a:prstDash val="solid"/>
          <a:miter lim="800000"/>
        </a:ln>
        <a:effectLst/>
      </dsp:spPr>
      <dsp:style>
        <a:lnRef idx="2">
          <a:schemeClr val="accent1"/>
        </a:lnRef>
        <a:fillRef idx="1">
          <a:schemeClr val="lt1"/>
        </a:fillRef>
        <a:effectRef idx="0">
          <a:schemeClr val="accent1"/>
        </a:effectRef>
        <a:fontRef idx="minor">
          <a:schemeClr val="dk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l" defTabSz="889000">
            <a:lnSpc>
              <a:spcPts val="2880"/>
            </a:lnSpc>
            <a:spcBef>
              <a:spcPct val="0"/>
            </a:spcBef>
            <a:spcAft>
              <a:spcPts val="0"/>
            </a:spcAft>
          </a:pPr>
          <a:r>
            <a:rPr lang="zh-CN" altLang="en-US" sz="2000" kern="1200" dirty="0" smtClean="0">
              <a:latin typeface="Microsoft YaHei" charset="-122"/>
              <a:ea typeface="Microsoft YaHei" charset="-122"/>
              <a:cs typeface="Microsoft YaHei" charset="-122"/>
            </a:rPr>
            <a:t>外部代理接收注册应答，然后将其转发给移动结点</a:t>
          </a:r>
          <a:endParaRPr lang="zh-CN" altLang="en-US" sz="20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923126" y="3236058"/>
        <a:ext cx="6309640" cy="852228"/>
      </dsp:txXfrm>
    </dsp:sp>
    <dsp:sp modelId="{C078C22B-ECCE-4B06-B18D-8EC8C0C51E3D}">
      <dsp:nvSpPr>
        <dsp:cNvPr id="0" name=""/>
        <dsp:cNvSpPr/>
      </dsp:nvSpPr>
      <dsp:spPr>
        <a:xfrm>
          <a:off x="6998033" y="693343"/>
          <a:ext cx="588416" cy="58841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7130427" y="693343"/>
        <a:ext cx="323628" cy="442783"/>
      </dsp:txXfrm>
    </dsp:sp>
    <dsp:sp modelId="{94A228C4-58A8-49E3-A19F-5B7E28FD2D66}">
      <dsp:nvSpPr>
        <dsp:cNvPr id="0" name=""/>
        <dsp:cNvSpPr/>
      </dsp:nvSpPr>
      <dsp:spPr>
        <a:xfrm>
          <a:off x="7633398" y="1763191"/>
          <a:ext cx="588416" cy="58841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7765792" y="1763191"/>
        <a:ext cx="323628" cy="442783"/>
      </dsp:txXfrm>
    </dsp:sp>
    <dsp:sp modelId="{61CC2C28-D6D0-4E89-8E6A-04644C10E1AD}">
      <dsp:nvSpPr>
        <dsp:cNvPr id="0" name=""/>
        <dsp:cNvSpPr/>
      </dsp:nvSpPr>
      <dsp:spPr>
        <a:xfrm>
          <a:off x="8259280" y="2833039"/>
          <a:ext cx="588416" cy="588416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0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8391674" y="2833039"/>
        <a:ext cx="323628" cy="4427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#2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#3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2019/7/6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1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6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7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81188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当一台无线主机位于一个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802.11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接入点附近时，可以通过接入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802.11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网络从而与互联网进行交互。</a:t>
            </a:r>
          </a:p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这是建立在无线主机附近有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802.11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网络的基础上的。</a:t>
            </a:r>
          </a:p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然而大多数的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802.11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网络只是小规模范围覆盖。</a:t>
            </a:r>
          </a:p>
          <a:p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因此想要任何时间、任何地点都能接入到互联网，仅靠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802.11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无线局域网技术是不行的。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FDMA</a:t>
            </a:r>
            <a:r>
              <a:rPr kumimoji="1" lang="zh-CN" altLang="en-US" dirty="0" smtClean="0"/>
              <a:t>频分</a:t>
            </a:r>
            <a:endParaRPr kumimoji="1" lang="en-US" altLang="zh-CN" dirty="0" smtClean="0"/>
          </a:p>
          <a:p>
            <a:r>
              <a:rPr lang="en-US" altLang="zh-CN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TDMA</a:t>
            </a:r>
            <a:r>
              <a:rPr lang="zh-CN" altLang="en-US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时分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189430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执行寻呼：知道移动用户具体在哪个小区里面。</a:t>
            </a:r>
            <a:endParaRPr lang="en-US" altLang="zh-CN" sz="12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执行移动用户的切换：移动用户加入或者退出小区。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14460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基站控制器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208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GSM</a:t>
            </a:r>
            <a:r>
              <a:rPr lang="zh-CN" altLang="en-US"/>
              <a:t>：全球移动通信系统</a:t>
            </a:r>
          </a:p>
          <a:p>
            <a:r>
              <a:rPr lang="en-US" altLang="zh-CN" dirty="0" smtClean="0">
                <a:solidFill>
                  <a:srgbClr val="C00000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EDGE</a:t>
            </a:r>
            <a:r>
              <a:rPr lang="zh-CN" altLang="en-US"/>
              <a:t>：增强型数据速率GSM演进技术。EDGE是一种从GSM到3G的过渡技术。</a:t>
            </a:r>
            <a:br>
              <a:rPr lang="zh-CN" altLang="en-US"/>
            </a:br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访问者位置注册器</a:t>
            </a:r>
            <a:r>
              <a:rPr kumimoji="1" lang="zh-CN" altLang="en-US" dirty="0" smtClean="0"/>
              <a:t>，给移动用户分配一个漫游号码。并且告诉归属位置注册器，这个漫游号码。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24088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GSM</a:t>
            </a:r>
            <a:r>
              <a:rPr lang="zh-CN" altLang="en-US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全球移动通信系统</a:t>
            </a:r>
            <a:r>
              <a:rPr lang="en-US" altLang="zh-CN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.</a:t>
            </a:r>
          </a:p>
          <a:p>
            <a:r>
              <a:rPr kumimoji="1" lang="zh-CN" altLang="en-US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承载业务：传递消息。</a:t>
            </a:r>
            <a:endParaRPr kumimoji="1" lang="en-US" altLang="zh-CN" sz="1200" dirty="0" smtClean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zh-CN" altLang="en-US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电信业务：电话服务。短信等等</a:t>
            </a:r>
            <a:r>
              <a:rPr kumimoji="1" lang="en-US" altLang="zh-CN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~</a:t>
            </a:r>
          </a:p>
          <a:p>
            <a:r>
              <a:rPr lang="zh-CN" altLang="en-US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附加业务：号码识别、呼叫转移等等。</a:t>
            </a:r>
            <a:endParaRPr lang="en-US" altLang="zh-CN" sz="1200" dirty="0" smtClean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zh-CN" altLang="en-US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频分和时分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32914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dirty="0" smtClean="0">
                <a:latin typeface="Microsoft YaHei" charset="-122"/>
                <a:ea typeface="Microsoft YaHei" charset="-122"/>
                <a:cs typeface="Microsoft YaHei" charset="-122"/>
              </a:rPr>
              <a:t>制定标准，招标一样，选择合适的定制标准。</a:t>
            </a:r>
            <a:endParaRPr lang="en-US" altLang="zh-CN" sz="1200" b="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en-US" altLang="zh-CN" sz="1200" b="0" dirty="0" smtClean="0">
                <a:latin typeface="Microsoft YaHei" charset="-122"/>
                <a:ea typeface="Microsoft YaHei" charset="-122"/>
                <a:cs typeface="Microsoft YaHei" charset="-122"/>
              </a:rPr>
              <a:t>WCDMA</a:t>
            </a:r>
            <a:r>
              <a:rPr lang="zh-CN" altLang="en-US" sz="1200" b="0" dirty="0" smtClean="0">
                <a:latin typeface="Microsoft YaHei" charset="-122"/>
                <a:ea typeface="Microsoft YaHei" charset="-122"/>
                <a:cs typeface="Microsoft YaHei" charset="-122"/>
              </a:rPr>
              <a:t>：欧洲。优势明显。</a:t>
            </a:r>
            <a:endParaRPr lang="en-US" altLang="zh-CN" sz="1200" b="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en-US" altLang="zh-CN" sz="1200" b="0" dirty="0" smtClean="0">
                <a:latin typeface="Microsoft YaHei" charset="-122"/>
                <a:ea typeface="Microsoft YaHei" charset="-122"/>
                <a:cs typeface="Microsoft YaHei" charset="-122"/>
              </a:rPr>
              <a:t>CDMA2000</a:t>
            </a:r>
            <a:r>
              <a:rPr lang="zh-CN" altLang="en-US" sz="1200" b="0" dirty="0" smtClean="0">
                <a:latin typeface="Microsoft YaHei" charset="-122"/>
                <a:ea typeface="Microsoft YaHei" charset="-122"/>
                <a:cs typeface="Microsoft YaHei" charset="-122"/>
              </a:rPr>
              <a:t>：美国的。美国不想让欧洲领先。</a:t>
            </a:r>
            <a:endParaRPr lang="en-US" altLang="zh-CN" sz="1200" b="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en-US" altLang="zh-CN" sz="1200" b="0" dirty="0" smtClean="0">
                <a:latin typeface="Microsoft YaHei" charset="-122"/>
                <a:ea typeface="Microsoft YaHei" charset="-122"/>
                <a:cs typeface="Microsoft YaHei" charset="-122"/>
              </a:rPr>
              <a:t>TD-SCDMA</a:t>
            </a:r>
            <a:r>
              <a:rPr lang="zh-CN" altLang="en-US" sz="1200" b="0" dirty="0" smtClean="0">
                <a:latin typeface="Microsoft YaHei" charset="-122"/>
                <a:ea typeface="Microsoft YaHei" charset="-122"/>
                <a:cs typeface="Microsoft YaHei" charset="-122"/>
              </a:rPr>
              <a:t>：中国的（德国西门子，卖给了中国的大唐通信。）。来东方的神秘力量，美国代表团和中国代表团，我们搞合作吧。中国第一次冲进决赛呀，就答应了。</a:t>
            </a:r>
            <a:endParaRPr lang="en-US" altLang="zh-CN" sz="1200" b="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en-US" altLang="zh-CN" sz="1200" b="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en-US" altLang="zh-CN" sz="1200" dirty="0" smtClean="0">
                <a:latin typeface="Microsoft YaHei" charset="-122"/>
                <a:ea typeface="Microsoft YaHei" charset="-122"/>
                <a:cs typeface="Microsoft YaHei" charset="-122"/>
              </a:rPr>
              <a:t>CDMA</a:t>
            </a:r>
            <a:r>
              <a:rPr lang="zh-CN" altLang="en-US" sz="1200" dirty="0" smtClean="0">
                <a:latin typeface="Microsoft YaHei" charset="-122"/>
                <a:ea typeface="Microsoft YaHei" charset="-122"/>
                <a:cs typeface="Microsoft YaHei" charset="-122"/>
              </a:rPr>
              <a:t>：码分多路复用。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763540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1G</a:t>
            </a:r>
            <a:r>
              <a:rPr kumimoji="1" lang="zh-CN" altLang="en-US" dirty="0" smtClean="0"/>
              <a:t>的电影，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秒可以下完。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四大设备制造商呢：华为（技术领先，体系完善，芯片也有了。），中兴、爱立信、诺基亚。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53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7852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7A53FA1B-AC57-414E-A6A6-D79E06144809}" type="slidenum">
              <a:rPr lang="zh-CN" altLang="en-US" smtClean="0">
                <a:solidFill>
                  <a:prstClr val="black"/>
                </a:solidFill>
                <a:latin typeface="Calibri" panose="020F0502020204030204" charset="0"/>
              </a:rPr>
              <a:t>3</a:t>
            </a:fld>
            <a:endParaRPr lang="en-US" altLang="zh-CN" smtClean="0">
              <a:solidFill>
                <a:prstClr val="black"/>
              </a:solidFill>
              <a:latin typeface="Calibri" panose="020F0502020204030204" charset="0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如何在移动的过程中保持</a:t>
            </a:r>
            <a:r>
              <a:rPr lang="en-US" altLang="zh-CN" dirty="0" smtClean="0"/>
              <a:t>IP</a:t>
            </a:r>
            <a:r>
              <a:rPr lang="zh-CN" altLang="en-US" dirty="0" smtClean="0"/>
              <a:t>不变。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代理发现：不管移动结点到了那里，都要知道谁才是代理。找到代理，让代理对我进行管理。</a:t>
            </a:r>
            <a:endParaRPr lang="en-US" altLang="zh-CN" sz="1200" dirty="0" smtClean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r>
              <a:rPr lang="zh-CN" altLang="en-US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向归属代理注册：移动用户向外部代理注册一个</a:t>
            </a:r>
            <a:r>
              <a:rPr lang="en-US" altLang="zh-CN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IP</a:t>
            </a:r>
            <a:r>
              <a:rPr lang="zh-CN" altLang="en-US" sz="12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地址后，外部代理需要向归属代理注册一下，告诉一下归属地址。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69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代理通告：被动的。代理大声喊叫，我是代理。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代理请求：主动。移动结点说谁是代理？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94875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ICMP</a:t>
            </a:r>
            <a:r>
              <a:rPr kumimoji="1" lang="zh-CN" altLang="en-US" dirty="0" smtClean="0"/>
              <a:t>：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互联网控制报文协议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53518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/>
              <a:t>基本被淘汰了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>
                <a:latin typeface="华文黑体" panose="02010600040101010101" charset="-122"/>
                <a:ea typeface="华文黑体" panose="02010600040101010101" charset="-122"/>
                <a:sym typeface="+mn-ea"/>
              </a:rPr>
              <a:t>多个站点</a:t>
            </a:r>
            <a:r>
              <a:rPr lang="en-US" altLang="zh-CN">
                <a:latin typeface="华文黑体" panose="02010600040101010101" charset="-122"/>
                <a:ea typeface="华文黑体" panose="02010600040101010101" charset="-122"/>
                <a:sym typeface="+mn-ea"/>
              </a:rPr>
              <a:t>(</a:t>
            </a:r>
            <a:r>
              <a:rPr lang="zh-CN" altLang="en-US">
                <a:latin typeface="华文黑体" panose="02010600040101010101" charset="-122"/>
                <a:ea typeface="华文黑体" panose="02010600040101010101" charset="-122"/>
                <a:sym typeface="+mn-ea"/>
              </a:rPr>
              <a:t>无线站点或</a:t>
            </a:r>
            <a:r>
              <a:rPr lang="en-US" altLang="zh-CN">
                <a:latin typeface="华文黑体" panose="02010600040101010101" charset="-122"/>
                <a:ea typeface="华文黑体" panose="02010600040101010101" charset="-122"/>
                <a:sym typeface="+mn-ea"/>
              </a:rPr>
              <a:t>AP)</a:t>
            </a:r>
            <a:r>
              <a:rPr lang="zh-CN" altLang="en-US">
                <a:latin typeface="华文黑体" panose="02010600040101010101" charset="-122"/>
                <a:ea typeface="华文黑体" panose="02010600040101010101" charset="-122"/>
                <a:sym typeface="+mn-ea"/>
              </a:rPr>
              <a:t>可能同时经过相同信道传输数据帧，因此需要一个多路访问控制协议来协调传输。</a:t>
            </a:r>
            <a:endParaRPr lang="zh-CN" altLang="en-US">
              <a:latin typeface="华文黑体" panose="02010600040101010101" charset="-122"/>
              <a:ea typeface="华文黑体" panose="02010600040101010101" charset="-122"/>
            </a:endParaRP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RTS</a:t>
            </a:r>
            <a:r>
              <a:rPr kumimoji="1" lang="zh-CN" altLang="en-US" dirty="0" smtClean="0"/>
              <a:t>和</a:t>
            </a:r>
            <a:r>
              <a:rPr kumimoji="1" lang="en-US" altLang="zh-CN" dirty="0" smtClean="0"/>
              <a:t>CTS</a:t>
            </a:r>
            <a:r>
              <a:rPr kumimoji="1" lang="zh-CN" altLang="en-US" dirty="0" smtClean="0"/>
              <a:t>帧中包含一个持续时间的字段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6289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控制帧：提高工作站数据传输的可靠性。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数据帧：运输想要发送的数据。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管理帧：加入网络，退出网络的管理事宜。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86727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/>
              <a:t>地址</a:t>
            </a:r>
            <a:r>
              <a:rPr lang="en-US" altLang="zh-CN" dirty="0" smtClean="0"/>
              <a:t>1</a:t>
            </a:r>
            <a:r>
              <a:rPr lang="zh-CN" altLang="en-US" dirty="0" smtClean="0"/>
              <a:t>：源主机的</a:t>
            </a:r>
            <a:r>
              <a:rPr lang="en-US" altLang="zh-CN" dirty="0" smtClean="0"/>
              <a:t>MAC</a:t>
            </a:r>
            <a:r>
              <a:rPr lang="zh-CN" altLang="en-US" dirty="0" smtClean="0"/>
              <a:t>地址；</a:t>
            </a:r>
            <a:endParaRPr lang="en-US" altLang="zh-CN" dirty="0" smtClean="0"/>
          </a:p>
          <a:p>
            <a:r>
              <a:rPr lang="zh-CN" altLang="en-US" dirty="0" smtClean="0"/>
              <a:t>地址</a:t>
            </a:r>
            <a:r>
              <a:rPr lang="en-US" altLang="zh-CN" dirty="0" smtClean="0"/>
              <a:t>2</a:t>
            </a:r>
            <a:r>
              <a:rPr lang="zh-CN" altLang="en-US" dirty="0" smtClean="0"/>
              <a:t>：目的主机的</a:t>
            </a:r>
            <a:r>
              <a:rPr lang="en-US" altLang="zh-CN" dirty="0" smtClean="0"/>
              <a:t>MAC</a:t>
            </a:r>
            <a:r>
              <a:rPr lang="zh-CN" altLang="en-US" dirty="0" smtClean="0"/>
              <a:t>地址</a:t>
            </a:r>
            <a:endParaRPr lang="en-US" altLang="zh-CN" dirty="0" smtClean="0"/>
          </a:p>
          <a:p>
            <a:r>
              <a:rPr lang="zh-CN" altLang="en-US" dirty="0" smtClean="0"/>
              <a:t>地址</a:t>
            </a:r>
            <a:r>
              <a:rPr lang="en-US" altLang="zh-CN" dirty="0" smtClean="0"/>
              <a:t>3</a:t>
            </a:r>
            <a:r>
              <a:rPr lang="zh-CN" altLang="en-US" dirty="0" smtClean="0"/>
              <a:t>：</a:t>
            </a:r>
            <a:r>
              <a:rPr lang="en-US" altLang="zh-CN" dirty="0" smtClean="0"/>
              <a:t>AP</a:t>
            </a:r>
            <a:r>
              <a:rPr lang="zh-CN" altLang="en-US" dirty="0" smtClean="0"/>
              <a:t>的</a:t>
            </a:r>
            <a:r>
              <a:rPr lang="en-US" altLang="zh-CN" dirty="0" smtClean="0"/>
              <a:t>MAC</a:t>
            </a:r>
            <a:r>
              <a:rPr lang="zh-CN" altLang="en-US" dirty="0" smtClean="0"/>
              <a:t>地址。</a:t>
            </a:r>
            <a:endParaRPr lang="en-US" altLang="zh-CN" dirty="0" smtClean="0"/>
          </a:p>
          <a:p>
            <a:r>
              <a:rPr lang="zh-CN" altLang="en-US" dirty="0" smtClean="0"/>
              <a:t>地址</a:t>
            </a:r>
            <a:r>
              <a:rPr lang="en-US" altLang="zh-CN" dirty="0" smtClean="0"/>
              <a:t>4</a:t>
            </a:r>
            <a:r>
              <a:rPr lang="zh-CN" altLang="en-US" dirty="0" smtClean="0"/>
              <a:t>：跨服务集，需要连接另外一个</a:t>
            </a:r>
            <a:r>
              <a:rPr lang="en-US" altLang="zh-CN" dirty="0" smtClean="0"/>
              <a:t>AP</a:t>
            </a:r>
            <a:r>
              <a:rPr lang="zh-CN" altLang="en-US" dirty="0" smtClean="0"/>
              <a:t>的</a:t>
            </a:r>
            <a:r>
              <a:rPr lang="en-US" altLang="zh-CN" dirty="0" smtClean="0"/>
              <a:t>MAC</a:t>
            </a:r>
            <a:r>
              <a:rPr lang="zh-CN" altLang="en-US" dirty="0" smtClean="0"/>
              <a:t>地址</a:t>
            </a:r>
            <a:endParaRPr lang="zh-CN" altLang="en-US"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62010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/>
              <a:buNone/>
              <a:defRPr/>
            </a:pPr>
            <a:endParaRPr kumimoji="1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5.png"/><Relationship Id="rId1" Type="http://schemas.openxmlformats.org/officeDocument/2006/relationships/tags" Target="../tags/tag27.xml"/><Relationship Id="rId2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6.png"/><Relationship Id="rId1" Type="http://schemas.openxmlformats.org/officeDocument/2006/relationships/tags" Target="../tags/tag35.xml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6.png"/><Relationship Id="rId1" Type="http://schemas.openxmlformats.org/officeDocument/2006/relationships/tags" Target="../tags/tag36.xml"/><Relationship Id="rId2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image" Target="../media/image6.png"/><Relationship Id="rId1" Type="http://schemas.openxmlformats.org/officeDocument/2006/relationships/tags" Target="../tags/tag37.xml"/><Relationship Id="rId2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6.png"/><Relationship Id="rId1" Type="http://schemas.openxmlformats.org/officeDocument/2006/relationships/tags" Target="../tags/tag38.xml"/><Relationship Id="rId2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41.xml"/><Relationship Id="rId2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42.xml"/><Relationship Id="rId2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43.xml"/><Relationship Id="rId2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44.xml"/><Relationship Id="rId2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45.xml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20" Type="http://schemas.openxmlformats.org/officeDocument/2006/relationships/tags" Target="../tags/tag20.xml"/><Relationship Id="rId21" Type="http://schemas.openxmlformats.org/officeDocument/2006/relationships/slideLayout" Target="../slideLayouts/slideLayout7.xml"/><Relationship Id="rId22" Type="http://schemas.openxmlformats.org/officeDocument/2006/relationships/notesSlide" Target="../notesSlides/notesSlide2.xml"/><Relationship Id="rId10" Type="http://schemas.openxmlformats.org/officeDocument/2006/relationships/tags" Target="../tags/tag10.xml"/><Relationship Id="rId11" Type="http://schemas.openxmlformats.org/officeDocument/2006/relationships/tags" Target="../tags/tag11.xml"/><Relationship Id="rId12" Type="http://schemas.openxmlformats.org/officeDocument/2006/relationships/tags" Target="../tags/tag12.xml"/><Relationship Id="rId13" Type="http://schemas.openxmlformats.org/officeDocument/2006/relationships/tags" Target="../tags/tag13.xml"/><Relationship Id="rId14" Type="http://schemas.openxmlformats.org/officeDocument/2006/relationships/tags" Target="../tags/tag14.xml"/><Relationship Id="rId15" Type="http://schemas.openxmlformats.org/officeDocument/2006/relationships/tags" Target="../tags/tag15.xml"/><Relationship Id="rId16" Type="http://schemas.openxmlformats.org/officeDocument/2006/relationships/tags" Target="../tags/tag16.xml"/><Relationship Id="rId17" Type="http://schemas.openxmlformats.org/officeDocument/2006/relationships/tags" Target="../tags/tag17.xml"/><Relationship Id="rId18" Type="http://schemas.openxmlformats.org/officeDocument/2006/relationships/tags" Target="../tags/tag18.xml"/><Relationship Id="rId19" Type="http://schemas.openxmlformats.org/officeDocument/2006/relationships/tags" Target="../tags/tag19.xml"/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tags" Target="../tags/tag6.xml"/><Relationship Id="rId7" Type="http://schemas.openxmlformats.org/officeDocument/2006/relationships/tags" Target="../tags/tag7.xml"/><Relationship Id="rId8" Type="http://schemas.openxmlformats.org/officeDocument/2006/relationships/tags" Target="../tags/tag8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46.xml"/><Relationship Id="rId2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47.xml"/><Relationship Id="rId2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48.xml"/><Relationship Id="rId2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49.xml"/><Relationship Id="rId2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50.xml"/><Relationship Id="rId2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51.xml"/><Relationship Id="rId2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52.xml"/><Relationship Id="rId2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53.xml"/><Relationship Id="rId2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54.xml"/><Relationship Id="rId2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55.xml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56.xml"/><Relationship Id="rId2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tags" Target="../tags/tag57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8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9.png"/><Relationship Id="rId1" Type="http://schemas.openxmlformats.org/officeDocument/2006/relationships/tags" Target="../tags/tag58.xml"/><Relationship Id="rId2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image" Target="../media/image8.png"/><Relationship Id="rId1" Type="http://schemas.openxmlformats.org/officeDocument/2006/relationships/tags" Target="../tags/tag59.xml"/><Relationship Id="rId2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4" Type="http://schemas.openxmlformats.org/officeDocument/2006/relationships/image" Target="../media/image8.png"/><Relationship Id="rId1" Type="http://schemas.openxmlformats.org/officeDocument/2006/relationships/tags" Target="../tags/tag60.xml"/><Relationship Id="rId2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tags" Target="../tags/tag61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tags" Target="../tags/tag62.xml"/><Relationship Id="rId2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4" Type="http://schemas.openxmlformats.org/officeDocument/2006/relationships/image" Target="../media/image10.png"/><Relationship Id="rId1" Type="http://schemas.openxmlformats.org/officeDocument/2006/relationships/tags" Target="../tags/tag63.xml"/><Relationship Id="rId2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tags" Target="../tags/tag64.xml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tags" Target="../tags/tag65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tags" Target="../tags/tag66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tags" Target="../tags/tag67.xml"/><Relationship Id="rId2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tags" Target="../tags/tag68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9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tags" Target="../tags/tag69.xml"/><Relationship Id="rId2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tags" Target="../tags/tag70.xml"/><Relationship Id="rId2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tags" Target="../tags/tag71.xml"/><Relationship Id="rId2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tags" Target="../tags/tag72.xml"/><Relationship Id="rId2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tags" Target="../tags/tag73.xml"/><Relationship Id="rId2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tags" Target="../tags/tag74.xml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tags" Target="../tags/tag75.xml"/><Relationship Id="rId2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tags" Target="../tags/tag76.xml"/><Relationship Id="rId2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tags" Target="../tags/tag77.xml"/><Relationship Id="rId2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tags" Target="../tags/tag78.xml"/><Relationship Id="rId2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tags" Target="../tags/tag79.xml"/><Relationship Id="rId2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tags" Target="../tags/tag80.xml"/><Relationship Id="rId2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tags" Target="../tags/tag81.xml"/><Relationship Id="rId2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tags" Target="../tags/tag82.xml"/><Relationship Id="rId2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1.png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tags" Target="../tags/tag83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tags" Target="../tags/tag84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tags" Target="../tags/tag85.xml"/><Relationship Id="rId2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tags" Target="../tags/tag86.xml"/><Relationship Id="rId2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tags" Target="../tags/tag87.xml"/><Relationship Id="rId2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tags" Target="../tags/tag88.xml"/><Relationship Id="rId2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4" Type="http://schemas.openxmlformats.org/officeDocument/2006/relationships/image" Target="../media/image13.jpeg"/><Relationship Id="rId1" Type="http://schemas.openxmlformats.org/officeDocument/2006/relationships/tags" Target="../tags/tag89.xml"/><Relationship Id="rId2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tags" Target="../tags/tag90.xml"/><Relationship Id="rId2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tags" Target="../tags/tag91.xml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4.png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tags" Target="../tags/tag92.xml"/><Relationship Id="rId2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tags" Target="../tags/tag93.xml"/><Relationship Id="rId2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tags" Target="../tags/tag94.xml"/><Relationship Id="rId2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tags" Target="../tags/tag95.xml"/><Relationship Id="rId2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tags" Target="../tags/tag96.xml"/><Relationship Id="rId2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tags" Target="../tags/tag97.xml"/><Relationship Id="rId2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tags" Target="../tags/tag98.xml"/><Relationship Id="rId2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tags" Target="../tags/tag99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49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0" name="标题 1"/>
          <p:cNvSpPr>
            <a:spLocks noGrp="1"/>
          </p:cNvSpPr>
          <p:nvPr>
            <p:ph type="ctrTitle"/>
          </p:nvPr>
        </p:nvSpPr>
        <p:spPr>
          <a:xfrm>
            <a:off x="1447800" y="3833813"/>
            <a:ext cx="7151688" cy="989012"/>
          </a:xfrm>
        </p:spPr>
        <p:txBody>
          <a:bodyPr vert="horz" wrap="square" lIns="91440" tIns="45720" rIns="91440" bIns="45720" anchor="b"/>
          <a:lstStyle/>
          <a:p>
            <a:pPr algn="l" defTabSz="914400">
              <a:buNone/>
            </a:pPr>
            <a:r>
              <a:rPr lang="zh-CN" altLang="en-US" sz="48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计算机网络</a:t>
            </a:r>
            <a:r>
              <a:rPr lang="zh-CN" altLang="en-US" sz="4800" kern="1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原理</a:t>
            </a:r>
            <a:endParaRPr lang="zh-CN" altLang="en-US" sz="4800" kern="1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2051" name="副标题 2"/>
          <p:cNvSpPr>
            <a:spLocks noGrp="1"/>
          </p:cNvSpPr>
          <p:nvPr>
            <p:ph type="subTitle" idx="1"/>
          </p:nvPr>
        </p:nvSpPr>
        <p:spPr>
          <a:xfrm>
            <a:off x="1392555" y="5180330"/>
            <a:ext cx="4891088" cy="487363"/>
          </a:xfrm>
        </p:spPr>
        <p:txBody>
          <a:bodyPr vert="horz" wrap="square" lIns="91440" tIns="45720" rIns="91440" bIns="45720" anchor="t"/>
          <a:lstStyle/>
          <a:p>
            <a:pPr algn="l" defTabSz="914400"/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赵珂卉</a:t>
            </a:r>
            <a:r>
              <a:rPr lang="zh-CN" altLang="en-US" kern="12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老师</a:t>
            </a:r>
            <a:endParaRPr lang="zh-CN" altLang="en-US" kern="12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92238" y="3429000"/>
            <a:ext cx="1374775" cy="54610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2053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0025" y="3554413"/>
            <a:ext cx="1206500" cy="295275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9" name="矩形 8"/>
          <p:cNvSpPr/>
          <p:nvPr/>
        </p:nvSpPr>
        <p:spPr>
          <a:xfrm>
            <a:off x="1392238" y="4159250"/>
            <a:ext cx="55563" cy="1020763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副标题 2"/>
          <p:cNvSpPr txBox="1"/>
          <p:nvPr/>
        </p:nvSpPr>
        <p:spPr>
          <a:xfrm>
            <a:off x="1465263" y="6129338"/>
            <a:ext cx="4891088" cy="4873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marL="0" lvl="0" indent="0">
              <a:buNone/>
            </a:pPr>
            <a:r>
              <a:rPr lang="zh-CN" altLang="en-US" sz="16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</a:rPr>
              <a:t>学习是一种信仰！ </a:t>
            </a:r>
            <a:r>
              <a:rPr lang="en-US" altLang="zh-CN" sz="16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</a:rPr>
              <a:t>IN</a:t>
            </a:r>
            <a:r>
              <a:rPr lang="zh-CN" altLang="en-US" sz="16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</a:rPr>
              <a:t>LEARING</a:t>
            </a:r>
            <a:r>
              <a:rPr lang="zh-CN" altLang="en-US" sz="16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</a:rPr>
              <a:t>WE</a:t>
            </a:r>
            <a:r>
              <a:rPr lang="zh-CN" altLang="en-US" sz="16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altLang="zh-CN" sz="1600">
                <a:solidFill>
                  <a:srgbClr val="A6A6A6"/>
                </a:solidFill>
                <a:latin typeface="微软雅黑" panose="020B0503020204020204" charset="-122"/>
                <a:ea typeface="微软雅黑" panose="020B0503020204020204" charset="-122"/>
              </a:rPr>
              <a:t>TRUST</a:t>
            </a:r>
            <a:endParaRPr lang="zh-CN" altLang="en-US" sz="1600">
              <a:solidFill>
                <a:srgbClr val="A6A6A6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的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71220" y="2005330"/>
            <a:ext cx="109855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MAC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协议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MAC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协议采用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CSMA/CA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协议。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  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Carrier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Sense Multiple Access with Collision Avoidance 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：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带碰撞避免的载波监听多路访问协议。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的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76044" y="3205807"/>
            <a:ext cx="5921652" cy="3237862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1045320" y="2005478"/>
            <a:ext cx="10494408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通过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请求发送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(RTS)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帧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允许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发送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CTS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帧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的交换，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实现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信道预约占用，避免数据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帧传输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过程中冲突。 </a:t>
            </a:r>
            <a:endParaRPr lang="zh-CN" altLang="en-US" sz="2400" dirty="0">
              <a:effectLst/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的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71220" y="2005330"/>
            <a:ext cx="109855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CSMA/CA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协议原理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、源站发送数据之前，先监听。若空闲，等待一个分布式帧间间隔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(Distributed  Inter-Frame Space,DIFS)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的短时间后，发送一个很短的请求发送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(Request To Send,RTS)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控制帧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RTS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控制帧：源地址，目的地址，本次通信所需的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持续时间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的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71220" y="2005330"/>
            <a:ext cx="1098550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CSMA/CA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协议原理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、若目的站正确收到源站发来的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RTS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帧，且物理介质空闲，等待一个短帧间间隔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(Short Inter-Frame Spacing,SIFS 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时间后，发送一个很短的允许发送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(Clear To Send,CTS)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控制帧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作为响应。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CTS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控制帧：本次通信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持续时间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等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的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71220" y="2005330"/>
            <a:ext cx="1010158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CSMA/CA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协议原理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3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、源站和目的站周围的其他站点可以监听到两者要通信，其他站点在其持续通信时间内不会发送，这个时间被称为网络分配向量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(Network Allocation Vector,NAV)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NAV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是其他站根据监听到的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RTS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或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CTS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帧中的持续时间来确定数据帧传输的时间。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的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71220" y="2005330"/>
            <a:ext cx="10985500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CSMA/CA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协议原理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4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、源站收到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CTS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帧后，在等待一段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SIFS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时间后，即可发送数据帧，若目的站正确收到了数据帧，在等待时间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SIFS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后，就向源站发送确认帧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(ACK)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帧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7" name="矩形 6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871220" y="2005330"/>
            <a:ext cx="10985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帧总共有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3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种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类型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：控制帧；数据帧；管理帧。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帧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7" name="矩形 6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871220" y="2005330"/>
            <a:ext cx="109855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>
                <a:latin typeface="华文黑体" panose="02010600040101010101" charset="-122"/>
                <a:ea typeface="华文黑体" panose="02010600040101010101" charset="-122"/>
              </a:rPr>
              <a:t>二、</a:t>
            </a:r>
            <a:r>
              <a:rPr lang="en-US" altLang="zh-CN" sz="2400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数据帧结构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1028" y="2871085"/>
            <a:ext cx="9351772" cy="3117257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帧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7" name="矩形 6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803161" y="1844019"/>
            <a:ext cx="10985500" cy="2346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数据帧结构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MAC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首部：共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30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字节。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2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、帧主体：帧的数据部分，不超过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2312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字节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              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通常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帧的长度都小于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1500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字节。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3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、尾部：帧检验序列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FCS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，共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4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字节。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0061" y="4190303"/>
            <a:ext cx="7776540" cy="259218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帧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71220" y="2005330"/>
            <a:ext cx="10985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华文黑体" panose="02010600040101010101" charset="-122"/>
                <a:ea typeface="华文黑体" panose="02010600040101010101" charset="-122"/>
              </a:rPr>
              <a:t>二、</a:t>
            </a:r>
            <a:r>
              <a:rPr lang="en-US" altLang="zh-CN" sz="2400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数据帧结构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4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4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个地址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字段</a:t>
            </a:r>
            <a:endParaRPr lang="en-US" altLang="zh-CN" sz="2400" dirty="0" smtClean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zh-CN" altLang="en-US" sz="2400" dirty="0" smtClean="0">
              <a:solidFill>
                <a:srgbClr val="C0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6464" y="3157114"/>
            <a:ext cx="9929619" cy="3309872"/>
          </a:xfrm>
          <a:prstGeom prst="rect">
            <a:avLst/>
          </a:prstGeom>
        </p:spPr>
      </p:pic>
      <p:sp>
        <p:nvSpPr>
          <p:cNvPr id="14" name="圆角矩形 13"/>
          <p:cNvSpPr/>
          <p:nvPr/>
        </p:nvSpPr>
        <p:spPr>
          <a:xfrm>
            <a:off x="3950208" y="4010933"/>
            <a:ext cx="2834640" cy="701313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圆角矩形 15"/>
          <p:cNvSpPr/>
          <p:nvPr/>
        </p:nvSpPr>
        <p:spPr>
          <a:xfrm>
            <a:off x="7812378" y="3947177"/>
            <a:ext cx="892710" cy="765069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862861" y="2691766"/>
            <a:ext cx="8466281" cy="934085"/>
            <a:chOff x="3988" y="4665"/>
            <a:chExt cx="11228" cy="1471"/>
          </a:xfrm>
        </p:grpSpPr>
        <p:sp>
          <p:nvSpPr>
            <p:cNvPr id="3" name="矩形 2"/>
            <p:cNvSpPr/>
            <p:nvPr/>
          </p:nvSpPr>
          <p:spPr>
            <a:xfrm>
              <a:off x="4756" y="4665"/>
              <a:ext cx="9687" cy="147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第</a:t>
              </a:r>
              <a:r>
                <a:rPr lang="en-US" altLang="zh-CN" sz="28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7</a:t>
              </a:r>
              <a:r>
                <a:rPr lang="zh-CN" altLang="en-US" sz="28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章：无线与移动网络</a:t>
              </a:r>
              <a:endPara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272" y="4665"/>
              <a:ext cx="484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5" name="矩形 4"/>
            <p:cNvSpPr/>
            <p:nvPr/>
          </p:nvSpPr>
          <p:spPr>
            <a:xfrm>
              <a:off x="14443" y="4666"/>
              <a:ext cx="484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6" name="矩形 5"/>
            <p:cNvSpPr/>
            <p:nvPr/>
          </p:nvSpPr>
          <p:spPr>
            <a:xfrm>
              <a:off x="3988" y="4665"/>
              <a:ext cx="156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7" name="矩形 6"/>
            <p:cNvSpPr/>
            <p:nvPr/>
          </p:nvSpPr>
          <p:spPr>
            <a:xfrm>
              <a:off x="15060" y="4665"/>
              <a:ext cx="156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帧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71220" y="2005330"/>
            <a:ext cx="1044905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数据帧结构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5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序号字段：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网络中，站点正确收到其他站点的帧后，都会发一个确认帧。确认帧可能丢失，发送站点会发送一个帧的多个副本，使用序号可以区分新传输的帧和以前帧的重传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  <a:endParaRPr lang="zh-CN" altLang="en-US" sz="240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1845" y="4313654"/>
            <a:ext cx="7168131" cy="2389376"/>
          </a:xfrm>
          <a:prstGeom prst="rect">
            <a:avLst/>
          </a:prstGeom>
        </p:spPr>
      </p:pic>
      <p:sp>
        <p:nvSpPr>
          <p:cNvPr id="14" name="圆角矩形 13"/>
          <p:cNvSpPr/>
          <p:nvPr/>
        </p:nvSpPr>
        <p:spPr>
          <a:xfrm>
            <a:off x="6550506" y="4869628"/>
            <a:ext cx="746406" cy="61573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帧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71220" y="2005330"/>
            <a:ext cx="104490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数据帧结构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6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持续期字段：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MAC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协允许传输结点预约信道一段时间，持续值被包括在该帧的持续期字段中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  <a:endParaRPr lang="zh-CN" altLang="en-US" sz="240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1845" y="4313654"/>
            <a:ext cx="7168131" cy="2389376"/>
          </a:xfrm>
          <a:prstGeom prst="rect">
            <a:avLst/>
          </a:prstGeom>
        </p:spPr>
      </p:pic>
      <p:sp>
        <p:nvSpPr>
          <p:cNvPr id="14" name="圆角矩形 13"/>
          <p:cNvSpPr/>
          <p:nvPr/>
        </p:nvSpPr>
        <p:spPr>
          <a:xfrm>
            <a:off x="3825594" y="4890898"/>
            <a:ext cx="746406" cy="61573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2152497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帧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71220" y="2005330"/>
            <a:ext cx="111570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802.11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数据帧结构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7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帧控制字段：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包含多个子字段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  <a:endParaRPr lang="en-US" altLang="zh-CN" sz="240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 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类型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和子类型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字段：用于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区分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RTS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帧、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CTS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帧、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ACK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帧和数据帧。</a:t>
            </a: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11845" y="4313654"/>
            <a:ext cx="7168131" cy="2389376"/>
          </a:xfrm>
          <a:prstGeom prst="rect">
            <a:avLst/>
          </a:prstGeom>
        </p:spPr>
      </p:pic>
      <p:sp>
        <p:nvSpPr>
          <p:cNvPr id="14" name="圆角矩形 13"/>
          <p:cNvSpPr/>
          <p:nvPr/>
        </p:nvSpPr>
        <p:spPr>
          <a:xfrm>
            <a:off x="3587850" y="5622418"/>
            <a:ext cx="2063142" cy="615734"/>
          </a:xfrm>
          <a:prstGeom prst="round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80133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IEEE802.3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标准采用的介质访问控制方法是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填空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IEEE802.3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标准采用的介质访问控制方法是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CSMA/CD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填空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      以太网  </a:t>
            </a:r>
          </a:p>
        </p:txBody>
      </p:sp>
      <p:sp>
        <p:nvSpPr>
          <p:cNvPr id="5" name="下箭头 4"/>
          <p:cNvSpPr/>
          <p:nvPr/>
        </p:nvSpPr>
        <p:spPr>
          <a:xfrm>
            <a:off x="1550035" y="1993265"/>
            <a:ext cx="890270" cy="1414145"/>
          </a:xfrm>
          <a:prstGeom prst="down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数据帧结构中，（）字段可以使接收方区分新传输的帧和以前帧的重传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持续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期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序号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地址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数据帧结构中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，（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）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字段可以使接收方区分新传输的帧和以前帧的重传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持续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期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序号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地址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CSMA/CA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通过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RTS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帧和（     ）的交换，可以有效避免隐藏站问题，实现信道的预约占用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A:ACK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B:CTS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C:NAV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D:DIFS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CSMA/CA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通过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RTS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帧和（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）的交换，可以有效避免隐藏站问题，实现信道的预约占用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A:ACK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B:CTS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C:NAV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D:DIFS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数据帧最特殊的地方就是有（      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帧控制字段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B:4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地址字段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标识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AP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字段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帧检测系列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FCS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接连接符 7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 flipH="1">
            <a:off x="2664020" y="1512319"/>
            <a:ext cx="9609" cy="5075497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25000" lnSpcReduction="20000"/>
          </a:bodyPr>
          <a:lstStyle/>
          <a:p>
            <a:endParaRPr lang="zh-CN" altLang="en-US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>
            <p:custDataLst>
              <p:tags r:id="rId3"/>
            </p:custDataLst>
          </p:nvPr>
        </p:nvGrpSpPr>
        <p:grpSpPr>
          <a:xfrm>
            <a:off x="2495600" y="1872359"/>
            <a:ext cx="6851834" cy="546147"/>
            <a:chOff x="2217049" y="1938958"/>
            <a:chExt cx="5199005" cy="394210"/>
          </a:xfrm>
          <a:solidFill>
            <a:srgbClr val="C00000"/>
          </a:solidFill>
        </p:grpSpPr>
        <p:sp>
          <p:nvSpPr>
            <p:cNvPr id="8" name="椭圆 2"/>
            <p:cNvSpPr>
              <a:spLocks noChangeArrowheads="1"/>
            </p:cNvSpPr>
            <p:nvPr>
              <p:custDataLst>
                <p:tags r:id="rId19"/>
              </p:custDataLst>
            </p:nvPr>
          </p:nvSpPr>
          <p:spPr bwMode="auto">
            <a:xfrm>
              <a:off x="2217049" y="2023530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Arial" panose="020B0604020202020204" pitchFamily="34" charset="0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20"/>
              </p:custDataLst>
            </p:nvPr>
          </p:nvSpPr>
          <p:spPr bwMode="auto">
            <a:xfrm>
              <a:off x="2844054" y="1938958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+mn-ea"/>
                </a:rPr>
                <a:t>无线网络</a:t>
              </a:r>
              <a:endParaRPr lang="zh-CN" altLang="en-US" sz="2400" b="1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endParaRPr>
            </a:p>
          </p:txBody>
        </p:sp>
      </p:grpSp>
      <p:grpSp>
        <p:nvGrpSpPr>
          <p:cNvPr id="15" name="组合 14"/>
          <p:cNvGrpSpPr/>
          <p:nvPr>
            <p:custDataLst>
              <p:tags r:id="rId4"/>
            </p:custDataLst>
          </p:nvPr>
        </p:nvGrpSpPr>
        <p:grpSpPr>
          <a:xfrm>
            <a:off x="2495600" y="2659601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10" name="矩形 9"/>
            <p:cNvSpPr/>
            <p:nvPr>
              <p:custDataLst>
                <p:tags r:id="rId17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+mn-ea"/>
                </a:rPr>
                <a:t>移动网络</a:t>
              </a:r>
              <a:endParaRPr lang="zh-CN" altLang="en-US" sz="2400" b="1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endParaRPr>
            </a:p>
          </p:txBody>
        </p:sp>
        <p:sp>
          <p:nvSpPr>
            <p:cNvPr id="11" name="椭圆 2"/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674228" y="435118"/>
            <a:ext cx="7221972" cy="776605"/>
          </a:xfrm>
          <a:prstGeom prst="round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第</a:t>
            </a: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7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章 无线与移动网络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2" name="组合 11"/>
          <p:cNvGrpSpPr/>
          <p:nvPr>
            <p:custDataLst>
              <p:tags r:id="rId5"/>
            </p:custDataLst>
          </p:nvPr>
        </p:nvGrpSpPr>
        <p:grpSpPr>
          <a:xfrm>
            <a:off x="2506674" y="3436210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13" name="矩形 12"/>
            <p:cNvSpPr/>
            <p:nvPr>
              <p:custDataLst>
                <p:tags r:id="rId15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+mn-ea"/>
                </a:rPr>
                <a:t>无线局域网</a:t>
              </a:r>
              <a:r>
                <a:rPr lang="en-US" altLang="zh-CN" sz="2400" b="1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+mn-ea"/>
                </a:rPr>
                <a:t>IEEE 802.11</a:t>
              </a:r>
              <a:endParaRPr lang="zh-CN" altLang="en-US" sz="2400" b="1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endParaRPr>
            </a:p>
          </p:txBody>
        </p:sp>
        <p:sp>
          <p:nvSpPr>
            <p:cNvPr id="17" name="椭圆 2"/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组合 17"/>
          <p:cNvGrpSpPr/>
          <p:nvPr>
            <p:custDataLst>
              <p:tags r:id="rId6"/>
            </p:custDataLst>
          </p:nvPr>
        </p:nvGrpSpPr>
        <p:grpSpPr>
          <a:xfrm>
            <a:off x="2506674" y="4213260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19" name="矩形 18"/>
            <p:cNvSpPr/>
            <p:nvPr>
              <p:custDataLst>
                <p:tags r:id="rId13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+mn-ea"/>
                </a:rPr>
                <a:t>蜂窝网络</a:t>
              </a:r>
              <a:endParaRPr lang="zh-CN" altLang="en-US" sz="2400" b="1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endParaRPr>
            </a:p>
          </p:txBody>
        </p:sp>
        <p:sp>
          <p:nvSpPr>
            <p:cNvPr id="20" name="椭圆 2"/>
            <p:cNvSpPr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7"/>
            </p:custDataLst>
          </p:nvPr>
        </p:nvGrpSpPr>
        <p:grpSpPr>
          <a:xfrm>
            <a:off x="2495600" y="5003611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22" name="矩形 21"/>
            <p:cNvSpPr/>
            <p:nvPr>
              <p:custDataLst>
                <p:tags r:id="rId11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+mn-ea"/>
                </a:rPr>
                <a:t>移动</a:t>
              </a:r>
              <a:r>
                <a:rPr lang="en-US" altLang="zh-CN" sz="2400" b="1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+mn-ea"/>
                </a:rPr>
                <a:t>IP</a:t>
              </a:r>
              <a:r>
                <a:rPr lang="zh-CN" altLang="en-US" sz="2400" b="1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+mn-ea"/>
                </a:rPr>
                <a:t>网络</a:t>
              </a:r>
              <a:endParaRPr lang="zh-CN" altLang="en-US" sz="2400" b="1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endParaRPr>
            </a:p>
          </p:txBody>
        </p:sp>
        <p:sp>
          <p:nvSpPr>
            <p:cNvPr id="23" name="椭圆 2"/>
            <p:cNvSpPr>
              <a:spLocks noChangeArrowheads="1"/>
            </p:cNvSpPr>
            <p:nvPr>
              <p:custDataLst>
                <p:tags r:id="rId12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5" name="组合 24"/>
          <p:cNvGrpSpPr/>
          <p:nvPr>
            <p:custDataLst>
              <p:tags r:id="rId8"/>
            </p:custDataLst>
          </p:nvPr>
        </p:nvGrpSpPr>
        <p:grpSpPr>
          <a:xfrm>
            <a:off x="2506674" y="5783330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26" name="矩形 25"/>
            <p:cNvSpPr/>
            <p:nvPr>
              <p:custDataLst>
                <p:tags r:id="rId9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  <a:sym typeface="+mn-ea"/>
                </a:rPr>
                <a:t>其他典型无线网络简介</a:t>
              </a:r>
              <a:endParaRPr lang="zh-CN" altLang="en-US" sz="2400" b="1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endParaRPr>
            </a:p>
          </p:txBody>
        </p:sp>
        <p:sp>
          <p:nvSpPr>
            <p:cNvPr id="27" name="椭圆 2"/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Arial" panose="020B0604020202020204" pitchFamily="34" charset="0"/>
              </a:endParaRP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数据帧最特殊的地方就是有（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帧控制字段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B:4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个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地址字段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标识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AP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字段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帧检测系列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FCS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帧的类型不包括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管理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检测帧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帧的类型不包括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管理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检测帧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体系结构的基本构件由基站和（    ）两部分组成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A:AP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基本服务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集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交换机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950852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体系结构的基本构件由基站和（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）两部分组成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A:AP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基本服务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集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交换机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数据帧结构中，（     ）字段包括许多子字段，其中比较重要的子字段包括类型和子类型字段，用于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区分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RTS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CTS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ACK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帧和数据帧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序号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主体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持续期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数据帧结构中，（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）字段包括许多子字段，其中比较重要的子字段包括类型和子类型字段，用于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区分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RTS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CTS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ACK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帧和数据帧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序号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主体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持续期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协议允许传输结点预约信道一段时间，包括传输其数据帧的时间和传输确认帧的时间，这个值被包括在该帧的（   ）字段中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序号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持续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期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类型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协议允许传输结点预约信道一段时间，包括传输其数据帧的时间和传输确认帧的时间，这个值被包括在该帧的（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）字段中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序号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持续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期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控制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类型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9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在以下几个无线局域网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标准中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，（    ）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数据速率最高可达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600Mbit/s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A:IEEE 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802.11b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B:IEEE 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802.11a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C:IEEE 802.11g 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D:IEEE 802.11n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05387" y="1340458"/>
            <a:ext cx="9249256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本节知识点：</a:t>
            </a:r>
            <a:endParaRPr lang="en-US" altLang="zh-CN" sz="2400" b="1" dirty="0" smtClean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8886" y="2418796"/>
            <a:ext cx="9210675" cy="3381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9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在以下几个无线局域网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标准中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）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数据速率最高可达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600Mbit/s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A:IEEE 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802.11b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B:IEEE 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802.11a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C:IEEE 802.11g 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D:IEEE 802.11n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05387" y="1340458"/>
            <a:ext cx="9249256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本节知识点：</a:t>
            </a:r>
            <a:endParaRPr lang="en-US" altLang="zh-CN" sz="2400" b="1" dirty="0" smtClean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2238" y="2257425"/>
            <a:ext cx="6867525" cy="2343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9" name="矩形 8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814020" y="2192462"/>
            <a:ext cx="593425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一、基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站系统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((Base Station </a:t>
            </a:r>
            <a:r>
              <a:rPr lang="en-US" altLang="zh-CN" sz="2000" dirty="0" err="1">
                <a:latin typeface="Microsoft YaHei" charset="-122"/>
                <a:ea typeface="Microsoft YaHei" charset="-122"/>
                <a:cs typeface="Microsoft YaHei" charset="-122"/>
              </a:rPr>
              <a:t>Systerm,BSS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、基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站控制器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(Base Station Controller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BSC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) 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     为移动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用户分配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BTS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无线信道，执行寻呼， 执行移动用户的切换。 </a:t>
            </a: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、收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发基站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Base 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Transceiver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000" dirty="0" err="1" smtClean="0">
                <a:latin typeface="Microsoft YaHei" charset="-122"/>
                <a:ea typeface="Microsoft YaHei" charset="-122"/>
                <a:cs typeface="Microsoft YaHei" charset="-122"/>
              </a:rPr>
              <a:t>Station,BTS</a:t>
            </a:r>
            <a:r>
              <a:rPr lang="en-US" altLang="zh-CN" sz="2000" dirty="0">
                <a:latin typeface="Microsoft YaHei" charset="-122"/>
                <a:ea typeface="Microsoft YaHei" charset="-122"/>
                <a:cs typeface="Microsoft YaHei" charset="-122"/>
              </a:rPr>
              <a:t>) 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     向位于其小区内的移动站点发送或接收信号。</a:t>
            </a:r>
            <a:endParaRPr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：蜂窝网络体系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结构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07946" y="43872"/>
            <a:ext cx="5097307" cy="50109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9" name="矩形 8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735180" y="2005478"/>
            <a:ext cx="95975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以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2G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蜂窝移动通信网络为例的蜂窝网络体系结构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、蜂窝：是指由一个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蜂窝网覆盖的区域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被分成许多称作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小区</a:t>
            </a:r>
            <a:r>
              <a:rPr lang="en-US" altLang="zh-CN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(Cell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地理覆盖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区域。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、收发基站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(Base Transceiver </a:t>
            </a:r>
            <a:r>
              <a:rPr lang="en-US" altLang="zh-CN" sz="2400" dirty="0" err="1">
                <a:latin typeface="Microsoft YaHei" charset="-122"/>
                <a:ea typeface="Microsoft YaHei" charset="-122"/>
                <a:cs typeface="Microsoft YaHei" charset="-122"/>
              </a:rPr>
              <a:t>Station,BTS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：负责向小区内的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移动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站点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发送或接收信号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：蜂窝网络体系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结构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62288" y="171279"/>
            <a:ext cx="2553488" cy="24363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599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9" name="矩形 8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735180" y="3375421"/>
            <a:ext cx="1049350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二、以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2G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蜂窝移动通信网络为例的蜂窝网络体系结构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基站控制器</a:t>
            </a:r>
            <a:r>
              <a:rPr lang="en-US" altLang="zh-CN" sz="24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(Base </a:t>
            </a:r>
            <a:r>
              <a:rPr lang="en-US" altLang="zh-CN" sz="24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Station </a:t>
            </a:r>
            <a:r>
              <a:rPr lang="en-US" altLang="zh-CN" sz="2400" dirty="0" err="1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Controller,BSC</a:t>
            </a:r>
            <a:r>
              <a:rPr lang="en-US" altLang="zh-CN" sz="24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)</a:t>
            </a:r>
            <a:r>
              <a:rPr lang="zh-CN" altLang="en-US" sz="24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：服务于收发基站，为用户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分配</a:t>
            </a:r>
            <a:r>
              <a:rPr lang="en-US" altLang="zh-CN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BTS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无线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信道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执行寻呼， 执行移动用户的切换。 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    基站</a:t>
            </a:r>
            <a:r>
              <a:rPr lang="zh-CN" altLang="en-US" sz="24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控制器及其控制的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收发基站共同构成了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GSM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基站系统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(Base Station </a:t>
            </a:r>
            <a:r>
              <a:rPr lang="en-US" altLang="zh-CN" sz="2400" dirty="0" err="1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Systerm,BSS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)</a:t>
            </a:r>
            <a:endParaRPr lang="zh-CN" altLang="en-US" sz="2400" dirty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：蜂窝网络体系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结构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3659" y="189470"/>
            <a:ext cx="3694637" cy="363201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9" name="矩形 8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735180" y="3375421"/>
            <a:ext cx="104935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二、以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2G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蜂窝移动通信网络为例的蜂窝网络体系结构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移动交换中心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(Mobile Switching </a:t>
            </a:r>
            <a:r>
              <a:rPr lang="en-US" altLang="zh-CN" sz="2400" dirty="0" err="1">
                <a:latin typeface="Microsoft YaHei" charset="-122"/>
                <a:ea typeface="Microsoft YaHei" charset="-122"/>
                <a:cs typeface="Microsoft YaHei" charset="-122"/>
              </a:rPr>
              <a:t>Center,MSC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：在用户鉴别和账户管理以及呼叫建立和切换中起决定性作用。单个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MSC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包含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5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个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基站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控制器。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：蜂窝网络体系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结构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33659" y="189470"/>
            <a:ext cx="3694637" cy="363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5739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：蜂窝网络体系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结构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9" name="矩形 8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735180" y="1793688"/>
            <a:ext cx="1161669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蜂窝网络发展历史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、第一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代蜂窝移动通信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(1G):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淘汰了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2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、第二代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蜂窝移动通信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(2G):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GSM(Global 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System for Mobile Communication)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系统；</a:t>
            </a:r>
            <a:endParaRPr lang="zh-CN" altLang="en-US" sz="240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短信服务；</a:t>
            </a:r>
            <a:endParaRPr lang="zh-CN" altLang="en-US" sz="240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GPRS(General 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Packet Radio </a:t>
            </a:r>
            <a:r>
              <a:rPr lang="en-US" altLang="zh-CN" sz="2400" dirty="0" err="1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Service,通用分组无线服务技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)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；</a:t>
            </a:r>
            <a:endParaRPr lang="en-US" altLang="zh-CN" sz="2400" dirty="0" smtClean="0">
              <a:solidFill>
                <a:schemeClr val="tx1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EDGE(Enhanced </a:t>
            </a:r>
            <a:r>
              <a:rPr lang="en-US" altLang="zh-CN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Data Rate for GSM Evolution ,增强型数据速率GSM演进技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术）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3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3G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，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4G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，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5G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：蜂窝网络中的移动性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管理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7" name="矩形 6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735330" y="2005330"/>
            <a:ext cx="113309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GSM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标准采用的是间接路由选择方法管理移动性。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GSM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的归属网络维护一个归属位置注册器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(Home Location </a:t>
            </a:r>
            <a:r>
              <a:rPr lang="en-US" altLang="zh-CN" sz="2400" dirty="0" err="1" smtClean="0">
                <a:latin typeface="Microsoft YaHei" charset="-122"/>
                <a:ea typeface="Microsoft YaHei" charset="-122"/>
                <a:cs typeface="Microsoft YaHei" charset="-122"/>
              </a:rPr>
              <a:t>Register,</a:t>
            </a:r>
            <a:r>
              <a:rPr lang="en-US" altLang="zh-CN" sz="2400" dirty="0" err="1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HLR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的数据库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：每个用户的永久蜂窝电话号码，用户个人信息，这些用户当前的位置信息。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GSM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的被访网络维护一个访问者位置注册器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(Visitor Location </a:t>
            </a:r>
            <a:r>
              <a:rPr lang="en-US" altLang="zh-CN" sz="2400" dirty="0" err="1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Register,</a:t>
            </a:r>
            <a:r>
              <a:rPr lang="en-US" altLang="zh-CN" sz="2400" dirty="0" err="1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VLR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的数据库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：为每一当前在其服务网络的移动用户提供一个表项。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：蜂窝网络中的移动性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管理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7" name="矩形 6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4727" y="2005478"/>
            <a:ext cx="6751873" cy="4559914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5726105" y="2005478"/>
            <a:ext cx="198002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归属位置注册器</a:t>
            </a:r>
            <a:endParaRPr lang="zh-CN" altLang="en-US" sz="2000" dirty="0">
              <a:solidFill>
                <a:srgbClr val="C00000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130227" y="3271343"/>
            <a:ext cx="2236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访问者位置注册器</a:t>
            </a:r>
            <a:endParaRPr lang="zh-CN" altLang="en-US" sz="2000" dirty="0">
              <a:solidFill>
                <a:srgbClr val="C0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：蜂窝网络中的移动性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管理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566637087"/>
              </p:ext>
            </p:extLst>
          </p:nvPr>
        </p:nvGraphicFramePr>
        <p:xfrm>
          <a:off x="1404678" y="2673291"/>
          <a:ext cx="9483062" cy="38523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" name="组合 5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7" name="矩形 6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735330" y="2005330"/>
            <a:ext cx="11330940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000">
                <a:latin typeface="Microsoft YaHei" charset="-122"/>
                <a:ea typeface="Microsoft YaHei" charset="-122"/>
                <a:cs typeface="Microsoft YaHei" charset="-122"/>
              </a:rPr>
              <a:t>GSM</a:t>
            </a:r>
            <a:r>
              <a:rPr lang="zh-CN" altLang="en-US" sz="2000">
                <a:latin typeface="Microsoft YaHei" charset="-122"/>
                <a:ea typeface="Microsoft YaHei" charset="-122"/>
                <a:cs typeface="Microsoft YaHei" charset="-122"/>
              </a:rPr>
              <a:t>通信过程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家族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7" name="矩形 6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871220" y="2005330"/>
            <a:ext cx="109855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IEEE 802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家族由一系列局域网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(Local Area </a:t>
            </a:r>
            <a:r>
              <a:rPr lang="en-US" altLang="zh-CN" sz="2400" dirty="0" err="1">
                <a:latin typeface="Microsoft YaHei" charset="-122"/>
                <a:ea typeface="Microsoft YaHei" charset="-122"/>
                <a:cs typeface="Microsoft YaHei" charset="-122"/>
              </a:rPr>
              <a:t>Network,LAN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技术规范所组成。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   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IEEE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802.11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发表于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1997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年，是原始标准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：移动通信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2G/3G/4G/5G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网络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GSM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系统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是第二代移动电话系统的开端。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GSM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业务，可以分为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承载业务、电信业务、附加业务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三大类。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GSM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系统采用的是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FDMA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TDMA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混合接入的方式。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7" name="矩形 6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：移动通信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2G/3G/4G/5G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655" y="2087928"/>
            <a:ext cx="1044407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3G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网络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、国际电信联盟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(ITU)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提出并研究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国际电信联盟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(ITU)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在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2000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年确定了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WCDMA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CDMA2000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en-US" altLang="zh-CN" sz="2400" b="1" dirty="0">
                <a:latin typeface="Microsoft YaHei" charset="-122"/>
                <a:ea typeface="Microsoft YaHei" charset="-122"/>
                <a:cs typeface="Microsoft YaHei" charset="-122"/>
              </a:rPr>
              <a:t>TD-SCDMA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三大技术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标准。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3G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是采用宽带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CDMA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技术的通信系统。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、工作频段为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2000MHz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10" name="矩形 9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：移动通信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2G/3G/4G/5G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26770" y="2094865"/>
            <a:ext cx="1053846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4G/LTE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网络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3GPP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组织在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2004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年开始长期演进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(Long Term Evolution,LTE)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标准化项目。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3GPP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2008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年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9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月开启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LTE-Advanced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项目。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4G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特点：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高速率传输，智能化，业务多样化，无缝接入，后向兼容，经济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7" name="矩形 6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7.4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蜂窝网络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：移动通信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2G/3G/4G/5G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22935" y="2094913"/>
            <a:ext cx="1000219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四、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5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网络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5G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技术的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目的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是构建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网络社会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，意味着除满足超高速率传输需求外，还需满足超高容量、超可靠性、随时随地可接入性等需求，以解决未来移动互联网的流量风暴、网络拥塞等问题。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650631"/>
            <a:ext cx="563526" cy="5556738"/>
            <a:chOff x="0" y="108101"/>
            <a:chExt cx="563526" cy="5556738"/>
          </a:xfrm>
        </p:grpSpPr>
        <p:sp>
          <p:nvSpPr>
            <p:cNvPr id="7" name="矩形 6"/>
            <p:cNvSpPr/>
            <p:nvPr/>
          </p:nvSpPr>
          <p:spPr>
            <a:xfrm>
              <a:off x="0" y="108101"/>
              <a:ext cx="563526" cy="215663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蜂窝网络系统结构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285996"/>
              <a:ext cx="563526" cy="1552275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移动性管理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859537"/>
              <a:ext cx="563526" cy="180530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2G/3G/4G/5G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网络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2G/3G/4G/5G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移动通信系统的特点说法错误的是（    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A:2G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除了基本的语音通信，还能提供短信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B:3G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中最关键的技术是多媒体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C:4G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技术具有高速率传输、业务多样化、经济等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特性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D:5G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技术的目的是构建网络社会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2G/3G/4G/5G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移动通信系统的特点说法错误的是（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A:2G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除了基本的语音通信，还能提供短信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服务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B:3G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中最关键的技术是多媒体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C:4G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技术具有高速率传输、业务多样化、经济等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特性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D:5G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技术的目的是构建网络社会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第二代蜂窝移动通信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(2G)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的代表性体制就是最流行的（  ）系统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A:FDMA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C:LTE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D:GSM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第二代蜂窝移动通信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(2G)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的代表性体制就是最流行的（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）系统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A:FDMA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C:LTE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D:GSM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蜂窝网络移动性管理采用的是（       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直接路由选择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间接路由选择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静态路由选择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动态路由选择方法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蜂窝网络移动性管理采用的是（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）。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直接路由选择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间接路由选择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静态路由选择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动态路由选择方法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家族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80872886"/>
              </p:ext>
            </p:extLst>
          </p:nvPr>
        </p:nvGraphicFramePr>
        <p:xfrm>
          <a:off x="2092399" y="2800460"/>
          <a:ext cx="7464201" cy="333118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488067"/>
                <a:gridCol w="2488067"/>
                <a:gridCol w="2488067"/>
              </a:tblGrid>
              <a:tr h="66626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标准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频率范围</a:t>
                      </a: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/GHz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数据率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66626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IEEE 802.11b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2.4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 smtClean="0">
                          <a:solidFill>
                            <a:srgbClr val="FF0000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最高为</a:t>
                      </a:r>
                      <a:r>
                        <a:rPr lang="en-US" altLang="zh-CN" sz="2000" dirty="0" smtClean="0">
                          <a:solidFill>
                            <a:srgbClr val="FF0000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11 Mbit/s</a:t>
                      </a:r>
                      <a:endParaRPr lang="zh-CN" altLang="en-US" sz="2000" dirty="0">
                        <a:solidFill>
                          <a:srgbClr val="FF0000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66626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IEEE 802.11a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 smtClean="0">
                          <a:solidFill>
                            <a:srgbClr val="FF0000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000" dirty="0">
                        <a:solidFill>
                          <a:srgbClr val="FF0000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最高为</a:t>
                      </a: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54 Mbit/s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666115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IEEE 802.11g</a:t>
                      </a:r>
                      <a:endParaRPr lang="zh-CN" altLang="en-US" sz="2000" dirty="0" smtClean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2.4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最高为</a:t>
                      </a: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54 Mbit/s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666268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IEEE 802.11n</a:t>
                      </a:r>
                      <a:endParaRPr lang="zh-CN" altLang="en-US" sz="2000" dirty="0" smtClean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2.4/5</a:t>
                      </a:r>
                      <a:endParaRPr lang="zh-CN" altLang="en-US" sz="2000" dirty="0" smtClean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zh-CN" altLang="en-US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最高为</a:t>
                      </a:r>
                      <a:r>
                        <a:rPr lang="en-US" altLang="zh-CN" sz="2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600 Mbit/s</a:t>
                      </a:r>
                      <a:endParaRPr lang="zh-CN" altLang="en-US" sz="20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296670" y="2136775"/>
            <a:ext cx="634301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二、比较流行的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IEEE 802.11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标准小结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在实现蜂窝网络的移动性管理时，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GSM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的归属网络和被访网络分别维护称为 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HLR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和（      ）的数据库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A:MSC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B:VLR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C:BSC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D:MSRN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在实现蜂窝网络的移动性管理时，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GSM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的归属网络和被访网络分别维护称为 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HLR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和（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）的数据库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A:MSC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B:VLR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C:BSC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D:MSRN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GSM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蜂窝网络体系结构中，基站控制器及其控制的（    ）共同构成了 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GSM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基站系统（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BSS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A:BSC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收发基站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BTS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移动交换中心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MSC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网关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MSC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GSM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蜂窝网络体系结构中，基站控制器及其控制的（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）共同构成了 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GSM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基站系统（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BSS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A:BSC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收发基站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BTS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移动交换中心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MSC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网关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MSC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目前国际上确定的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标准中不包括（     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A:WCDMA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B:ITU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C:CDMA2000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D:TD-SCDMA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目前国际上确定的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标准中不包括（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A:WCDMA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B:ITU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C:CDMA2000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D:TD-SCDMA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下列关于移动通信网络及其技术发展对应错误的是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A:1G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网络主要应用的技术是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B:2G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网络主要应用的技术是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FDMA/CDMA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组合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C:3G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网络主要应用的技术是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D:4G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网络主要有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OFDMA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MIMO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等新技术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7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下列关于移动通信网络及其技术发展对应错误的是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A:1G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网络主要应用的技术是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B:2G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网络主要应用的技术是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FDMA/CDMA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组合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C:3G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网络主要应用的技术是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D:4G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网络主要有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OFDMA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MIMO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等新技术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7.5 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移动</a:t>
            </a: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IP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05387" y="1340458"/>
            <a:ext cx="9249256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本节知识点：</a:t>
            </a:r>
            <a:endParaRPr lang="en-US" altLang="zh-CN" sz="2400" b="1" dirty="0" smtClean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62288" y="2405063"/>
            <a:ext cx="6067425" cy="2047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7.5 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移动</a:t>
            </a: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IP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35180" y="2260092"/>
            <a:ext cx="1060005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移动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IP(Mobile IP)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由国际互联网工程任务组（The Internet Engineering Task Force，IETF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）开发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，允许计算机移动到外地时，任然保持其原来的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IP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地址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移动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IP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标准：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代理发现；向归属代理注册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，数据报的间接路由选择。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家族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5180" y="1928144"/>
            <a:ext cx="105599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二、比较流行的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IEEE 802.11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标准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小结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共同点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: 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、都使用相同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的介质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访问控制协议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CSMA/CA(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冲突避免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Carrier Sense Multiple Access with Collision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Avoidance)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、链路层帧使用相同的帧格式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、都具有降低传输速率以传输更远距离的能力。 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、都支持“基础设施模式”和“自组织模式”两种模式。 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8" name="矩形 7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33923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7.5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移动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IP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：代理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发现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135025" y="2138093"/>
            <a:ext cx="1000219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一、代理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发现：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当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某移动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IP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站点到达一个新网络时，不管是连到一个外部网络还是返回其归属网络，移动结点都必须知道相应的外部代理或归属代理的身份。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代理发现可以通过两种方式实现：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代理通告</a:t>
            </a:r>
            <a:r>
              <a:rPr lang="zh-CN" altLang="en-US" sz="24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、代理请求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0" y="1606542"/>
            <a:ext cx="563526" cy="3644917"/>
            <a:chOff x="0" y="650631"/>
            <a:chExt cx="563526" cy="3644917"/>
          </a:xfrm>
        </p:grpSpPr>
        <p:sp>
          <p:nvSpPr>
            <p:cNvPr id="8" name="矩形 7"/>
            <p:cNvSpPr/>
            <p:nvPr/>
          </p:nvSpPr>
          <p:spPr>
            <a:xfrm>
              <a:off x="0" y="650631"/>
              <a:ext cx="563526" cy="157157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代理发现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243730"/>
              <a:ext cx="563526" cy="205181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向归属代理注册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7.5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移动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IP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：代理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发现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5610" y="1945053"/>
            <a:ext cx="1076754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、代理通告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(agent advertisement)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：代理周期性的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广播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一个类型字段为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9(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路由器发现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ICMP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报文。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0" y="1606542"/>
            <a:ext cx="563526" cy="3644917"/>
            <a:chOff x="0" y="650631"/>
            <a:chExt cx="563526" cy="3644917"/>
          </a:xfrm>
        </p:grpSpPr>
        <p:sp>
          <p:nvSpPr>
            <p:cNvPr id="9" name="矩形 8"/>
            <p:cNvSpPr/>
            <p:nvPr/>
          </p:nvSpPr>
          <p:spPr>
            <a:xfrm>
              <a:off x="0" y="650631"/>
              <a:ext cx="563526" cy="1571574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代理发现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2243730"/>
              <a:ext cx="563526" cy="205181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向归属代理注册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7.5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移动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IP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：向归属代理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注册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0" y="1606542"/>
            <a:ext cx="563526" cy="3644917"/>
            <a:chOff x="0" y="650631"/>
            <a:chExt cx="563526" cy="3644917"/>
          </a:xfrm>
        </p:grpSpPr>
        <p:sp>
          <p:nvSpPr>
            <p:cNvPr id="8" name="矩形 7"/>
            <p:cNvSpPr/>
            <p:nvPr/>
          </p:nvSpPr>
          <p:spPr>
            <a:xfrm>
              <a:off x="0" y="650631"/>
              <a:ext cx="563526" cy="157157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代理发现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2243730"/>
              <a:ext cx="563526" cy="2051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向归属代理注册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0" name="TextBox 5"/>
          <p:cNvSpPr txBox="1"/>
          <p:nvPr/>
        </p:nvSpPr>
        <p:spPr>
          <a:xfrm>
            <a:off x="930555" y="2196513"/>
            <a:ext cx="1000219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移动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IP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定义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了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移动结点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或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外部代理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向一个移动结点的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归属代理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注册或注销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COA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所使用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的协议。一旦某个移动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IP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收到了一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个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COA</a:t>
            </a:r>
            <a:r>
              <a:rPr lang="zh-CN" altLang="en-US" sz="2400" dirty="0" err="1" smtClean="0">
                <a:latin typeface="Microsoft YaHei" charset="-122"/>
                <a:ea typeface="Microsoft YaHei" charset="-122"/>
                <a:cs typeface="Microsoft YaHei" charset="-122"/>
              </a:rPr>
              <a:t>，则该地址必须向归属代理注册。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7.5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移动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IP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网络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：向归属代理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注册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5" name="图示 4"/>
          <p:cNvGraphicFramePr/>
          <p:nvPr>
            <p:extLst>
              <p:ext uri="{D42A27DB-BD31-4B8C-83A1-F6EECF244321}">
                <p14:modId xmlns:p14="http://schemas.microsoft.com/office/powerpoint/2010/main" val="2059558662"/>
              </p:ext>
            </p:extLst>
          </p:nvPr>
        </p:nvGraphicFramePr>
        <p:xfrm>
          <a:off x="1296042" y="2264735"/>
          <a:ext cx="9483062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pSp>
        <p:nvGrpSpPr>
          <p:cNvPr id="6" name="组合 5"/>
          <p:cNvGrpSpPr/>
          <p:nvPr/>
        </p:nvGrpSpPr>
        <p:grpSpPr>
          <a:xfrm>
            <a:off x="0" y="1606542"/>
            <a:ext cx="563526" cy="3644917"/>
            <a:chOff x="0" y="650631"/>
            <a:chExt cx="563526" cy="3644917"/>
          </a:xfrm>
        </p:grpSpPr>
        <p:sp>
          <p:nvSpPr>
            <p:cNvPr id="7" name="矩形 6"/>
            <p:cNvSpPr/>
            <p:nvPr/>
          </p:nvSpPr>
          <p:spPr>
            <a:xfrm>
              <a:off x="0" y="650631"/>
              <a:ext cx="563526" cy="1571574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代理发现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243730"/>
              <a:ext cx="563526" cy="2051818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向归属代理注册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下列关于通过外部代理向归属代理注册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的步骤描述中错误的是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当收到一个外部代理通告后，移动结点立即向外部代理发送一个移动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IP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注册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报文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外部代理收到注册报文并记录移动结点的永久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IP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地址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外部代理接收注册请求并检查真实性和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正确性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外部代理接收注册应答，然后将其转发给移动结点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下列关于通过外部代理向归属代理注册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COA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的步骤描述中错误的是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当收到一个外部代理通告后，移动结点立即向外部代理发送一个移动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IP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注册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报文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外部代理收到注册报文并记录移动结点的永久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IP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地址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外部代理接收注册请求并检查真实性和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正确性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外部代理接收注册应答，然后将其转发给移动结点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7.6 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其他典型无线网络简介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05387" y="1340458"/>
            <a:ext cx="9249256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本节知识点：</a:t>
            </a:r>
            <a:endParaRPr lang="en-US" altLang="zh-CN" sz="2400" b="1" dirty="0" smtClean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3073" name="Picture 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24027" y="2307377"/>
            <a:ext cx="6667500" cy="2562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7.6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其他典型无线网络简介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err="1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WiMax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2050" name="Picture 2" descr="https://timgsa.baidu.com/timg?image&amp;quality=80&amp;size=b9999_10000&amp;sec=1530859800874&amp;di=a4305e86ca3f624f8934b7079919ee55&amp;imgtype=0&amp;src=http%3A%2F%2Fwww.tjca.gov.cn%2Fuploads%2Fallimg%2F150421%2F1-150421110G4G3.jp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30"/>
          <a:stretch>
            <a:fillRect/>
          </a:stretch>
        </p:blipFill>
        <p:spPr bwMode="auto">
          <a:xfrm>
            <a:off x="8353401" y="3799919"/>
            <a:ext cx="3606801" cy="29794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848995" y="2005330"/>
            <a:ext cx="11111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一、全球微波互联接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入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World Interoperability for Microwave </a:t>
            </a:r>
            <a:r>
              <a:rPr lang="en-US" altLang="zh-CN" sz="2400" dirty="0" err="1" smtClean="0">
                <a:latin typeface="Microsoft YaHei" charset="-122"/>
                <a:ea typeface="Microsoft YaHei" charset="-122"/>
                <a:cs typeface="Microsoft YaHei" charset="-122"/>
              </a:rPr>
              <a:t>Access,WiMax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又被称为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IEEE 802.16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标准，宽带无线标准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0" y="1587232"/>
            <a:ext cx="563526" cy="3683536"/>
            <a:chOff x="0" y="1966269"/>
            <a:chExt cx="563526" cy="3683536"/>
          </a:xfrm>
        </p:grpSpPr>
        <p:sp>
          <p:nvSpPr>
            <p:cNvPr id="8" name="矩形 7"/>
            <p:cNvSpPr/>
            <p:nvPr/>
          </p:nvSpPr>
          <p:spPr>
            <a:xfrm>
              <a:off x="0" y="1966269"/>
              <a:ext cx="563526" cy="121287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Wi</a:t>
              </a:r>
            </a:p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Max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199641"/>
              <a:ext cx="563526" cy="121287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蓝牙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4436934"/>
              <a:ext cx="563526" cy="121287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Zig</a:t>
              </a:r>
            </a:p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Bee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7" name="矩形 6"/>
          <p:cNvSpPr/>
          <p:nvPr/>
        </p:nvSpPr>
        <p:spPr>
          <a:xfrm>
            <a:off x="848994" y="3205659"/>
            <a:ext cx="723430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Wi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Max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优势：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/>
            </a:r>
            <a:b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</a:b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更远的传输距离，可以达到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50km 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更高速的宽带接入，最高可达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300Mbit/s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Wi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Max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劣势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不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能支持用户在移动过程中无缝切换、 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产业基础薄弱、和传统的蜂窝网络无法完全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兼容。 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7.6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其他典型无线网络简介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蓝牙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0" y="1587232"/>
            <a:ext cx="563526" cy="3683536"/>
            <a:chOff x="0" y="1966269"/>
            <a:chExt cx="563526" cy="3683536"/>
          </a:xfrm>
        </p:grpSpPr>
        <p:sp>
          <p:nvSpPr>
            <p:cNvPr id="29" name="矩形 28"/>
            <p:cNvSpPr/>
            <p:nvPr/>
          </p:nvSpPr>
          <p:spPr>
            <a:xfrm>
              <a:off x="0" y="1966269"/>
              <a:ext cx="563526" cy="121287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Wi</a:t>
              </a:r>
            </a:p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Max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>
              <a:off x="0" y="3199641"/>
              <a:ext cx="563526" cy="121287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蓝牙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>
              <a:off x="0" y="4436934"/>
              <a:ext cx="563526" cy="121287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Zig</a:t>
              </a:r>
            </a:p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Bee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970432" y="2005478"/>
            <a:ext cx="1011209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蓝牙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IEEE 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802.15.1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标准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。无线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个人区局域网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(Wireless Personal Area </a:t>
            </a:r>
            <a:r>
              <a:rPr lang="en-US" altLang="zh-CN" sz="2400" dirty="0" err="1">
                <a:latin typeface="Microsoft YaHei" charset="-122"/>
                <a:ea typeface="Microsoft YaHei" charset="-122"/>
                <a:cs typeface="Microsoft YaHei" charset="-122"/>
              </a:rPr>
              <a:t>Network,WPAN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标准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、工作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在全球通用的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2.4GHZ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的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ISM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频段。 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小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范围，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低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功率、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低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速率和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低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成本运行。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7.6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其他典型无线网络简介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ZigBee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三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ZigBee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 IEEE 802.15.4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标准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、第二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个个人区域网络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标准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低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功率、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低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数据速率、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低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工作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周期。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0" y="1587232"/>
            <a:ext cx="563526" cy="3683536"/>
            <a:chOff x="0" y="1966269"/>
            <a:chExt cx="563526" cy="3683536"/>
          </a:xfrm>
        </p:grpSpPr>
        <p:sp>
          <p:nvSpPr>
            <p:cNvPr id="42" name="矩形 41"/>
            <p:cNvSpPr/>
            <p:nvPr/>
          </p:nvSpPr>
          <p:spPr>
            <a:xfrm>
              <a:off x="0" y="1966269"/>
              <a:ext cx="563526" cy="121287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Wi</a:t>
              </a:r>
            </a:p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Max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3" name="矩形 42"/>
            <p:cNvSpPr/>
            <p:nvPr/>
          </p:nvSpPr>
          <p:spPr>
            <a:xfrm>
              <a:off x="0" y="3199641"/>
              <a:ext cx="563526" cy="121287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蓝牙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0" y="4436934"/>
              <a:ext cx="563526" cy="1212871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Zig</a:t>
              </a:r>
            </a:p>
            <a:p>
              <a:pPr algn="ctr">
                <a:lnSpc>
                  <a:spcPts val="1600"/>
                </a:lnSpc>
              </a:pPr>
              <a:r>
                <a:rPr lang="en-US" altLang="zh-CN" sz="1600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Bee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体系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结构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7" name="矩形 6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871142" y="2005478"/>
            <a:ext cx="642577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IEEE 802.11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体系结构的基本构件：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、基站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(base station)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又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称为接入点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(Access </a:t>
            </a:r>
            <a:r>
              <a:rPr lang="en-US" altLang="zh-CN" sz="2400" dirty="0" err="1">
                <a:latin typeface="Microsoft YaHei" charset="-122"/>
                <a:ea typeface="Microsoft YaHei" charset="-122"/>
                <a:cs typeface="Microsoft YaHei" charset="-122"/>
              </a:rPr>
              <a:t>Point,AP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、基本服务集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(Basic Service </a:t>
            </a:r>
            <a:r>
              <a:rPr lang="en-US" altLang="zh-CN" sz="2400" dirty="0" err="1">
                <a:latin typeface="Microsoft YaHei" charset="-122"/>
                <a:ea typeface="Microsoft YaHei" charset="-122"/>
                <a:cs typeface="Microsoft YaHei" charset="-122"/>
              </a:rPr>
              <a:t>Set,BSS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    一个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BSS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包含：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 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一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个或多个无线站点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 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一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个接入点的中央基站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4550" y="2246039"/>
            <a:ext cx="5178276" cy="45955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颁布的宽带无线协议是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A:IEEE802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B:IEEE802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11b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C:IEEE802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11b+</a:t>
            </a:r>
            <a:b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b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D:IEEE802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16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颁布的宽带无线协议是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A:IEEE802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B:IEEE802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11b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C:IEEE802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11b+</a:t>
            </a:r>
            <a:b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</a:b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D:IEEE802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16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ZigBee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特点的说法中正确的是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功率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高数据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速率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低工作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周期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高成本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ZigBee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特点的说法中正确的是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功率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高数据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速率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低工作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周期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高成本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网络相比，下列关于蓝牙网络特点的说法中错误的是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小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范围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速率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低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功率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低成本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IEEE 802.11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网络相比，下列关于蓝牙网络特点的说法中错误的是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小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范围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高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速率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低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功率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低成本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下列关于全球微波互联接入（</a:t>
            </a:r>
            <a:r>
              <a:rPr lang="en-US" altLang="zh-CN" sz="2400" b="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WiMax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）的缺点说法中错误的是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目前</a:t>
            </a:r>
            <a:r>
              <a:rPr lang="en-US" altLang="zh-CN" sz="2400" b="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WiMax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技术是不能支持用户在移动过程中无缝切换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传输距离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近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产业基础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薄弱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和传统的蜂窝网络无法完全兼容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下列关于全球微波互联接入（</a:t>
            </a:r>
            <a:r>
              <a:rPr lang="en-US" altLang="zh-CN" sz="2400" b="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WiMax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）的缺点说法中错误的是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目前</a:t>
            </a:r>
            <a:r>
              <a:rPr lang="en-US" altLang="zh-CN" sz="2400" b="0" dirty="0" err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WiMax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技术是不能支持用户在移动过程中无缝切换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传输距离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近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产业基础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薄弱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和传统的蜂窝网络无法完全兼容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7.3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无线局域网</a:t>
            </a:r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IEEE 802.11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体系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结构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0" y="391015"/>
            <a:ext cx="563526" cy="6075971"/>
            <a:chOff x="0" y="593109"/>
            <a:chExt cx="563526" cy="6075971"/>
          </a:xfrm>
        </p:grpSpPr>
        <p:sp>
          <p:nvSpPr>
            <p:cNvPr id="7" name="矩形 6"/>
            <p:cNvSpPr/>
            <p:nvPr/>
          </p:nvSpPr>
          <p:spPr>
            <a:xfrm>
              <a:off x="0" y="593109"/>
              <a:ext cx="563526" cy="1724789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家族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0" y="2339161"/>
              <a:ext cx="563526" cy="1360966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zh-CN" altLang="en-US" sz="1600" dirty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体系结构</a:t>
              </a:r>
              <a:endParaRPr lang="zh-CN" altLang="en-US" sz="1600" kern="900" spc="-10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0" y="3713071"/>
              <a:ext cx="563526" cy="1358651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MAC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协议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0" y="5092992"/>
              <a:ext cx="563526" cy="1576088"/>
            </a:xfrm>
            <a:prstGeom prst="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ts val="1600"/>
                </a:lnSpc>
              </a:pPr>
              <a:r>
                <a:rPr lang="en-US" altLang="zh-CN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IEEE 802.11</a:t>
              </a:r>
              <a:r>
                <a:rPr lang="zh-CN" altLang="en-US" sz="1600" dirty="0">
                  <a:solidFill>
                    <a:schemeClr val="bg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帧</a:t>
              </a:r>
              <a:endParaRPr lang="zh-CN" altLang="en-US" sz="1600" kern="900" spc="-100" dirty="0">
                <a:solidFill>
                  <a:schemeClr val="bg1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871142" y="2005478"/>
            <a:ext cx="984562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IEEE 802.11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体系结构的基本构件：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AP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发现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(1)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被动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扫描：无线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主机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扫描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信道和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监听</a:t>
            </a:r>
            <a:r>
              <a:rPr lang="zh-CN" altLang="en-US" sz="2400" b="1" dirty="0">
                <a:latin typeface="Microsoft YaHei" charset="-122"/>
                <a:ea typeface="Microsoft YaHei" charset="-122"/>
                <a:cs typeface="Microsoft YaHei" charset="-122"/>
              </a:rPr>
              <a:t>信标帧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的过程。 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2)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主动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扫描：无线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主机向其范围内的所有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AP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广播</a:t>
            </a:r>
            <a:r>
              <a:rPr lang="zh-CN" altLang="en-US" sz="2400" b="1" dirty="0">
                <a:latin typeface="Microsoft YaHei" charset="-122"/>
                <a:ea typeface="Microsoft YaHei" charset="-122"/>
                <a:cs typeface="Microsoft YaHei" charset="-122"/>
              </a:rPr>
              <a:t>探测帧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。 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78240" y="0"/>
            <a:ext cx="3367498" cy="2988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259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1165129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2"/>
  <p:tag name="KSO_WM_UNIT_ID" val="diagram160061_4*m_i*1_2"/>
  <p:tag name="KSO_WM_UNIT_CLEAR" val="1"/>
  <p:tag name="KSO_WM_UNIT_LAYERLEVEL" val="1_1"/>
  <p:tag name="KSO_WM_DIAGRAM_GROUP_CODE" val="m1-1"/>
  <p:tag name="KSO_WM_UNIT_FILL_FORE_SCHEMECOLOR_INDEX" val="5"/>
  <p:tag name="KSO_WM_UNIT_FILL_TYPE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1"/>
  <p:tag name="KSO_WM_UNIT_ID" val="diagram160061_4*m_i*1_1"/>
  <p:tag name="KSO_WM_UNIT_CLEAR" val="1"/>
  <p:tag name="KSO_WM_UNIT_LAYERLEVEL" val="1_1"/>
  <p:tag name="KSO_WM_DIAGRAM_GROUP_CODE" val="m1-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1_1"/>
  <p:tag name="KSO_WM_UNIT_ID" val="diagram160061_4*m_h_f*1_1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5"/>
  <p:tag name="KSO_WM_UNIT_TEXT_FILL_TYPE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1"/>
  <p:tag name="KSO_WM_TEMPLATE_CATEGORY" val="diagram"/>
  <p:tag name="KSO_WM_TEMPLATE_INDEX" val="160061"/>
  <p:tag name="KSO_WM_UNIT_INDEX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1090</TotalTime>
  <Words>5099</Words>
  <Application>Microsoft Macintosh PowerPoint</Application>
  <PresentationFormat>宽屏</PresentationFormat>
  <Paragraphs>830</Paragraphs>
  <Slides>87</Slides>
  <Notes>26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87</vt:i4>
      </vt:variant>
    </vt:vector>
  </HeadingPairs>
  <TitlesOfParts>
    <vt:vector size="96" baseType="lpstr">
      <vt:lpstr>Calibri</vt:lpstr>
      <vt:lpstr>Calibri Light</vt:lpstr>
      <vt:lpstr>Microsoft YaHei</vt:lpstr>
      <vt:lpstr>黑体</vt:lpstr>
      <vt:lpstr>华文黑体</vt:lpstr>
      <vt:lpstr>宋体</vt:lpstr>
      <vt:lpstr>微软雅黑</vt:lpstr>
      <vt:lpstr>Arial</vt:lpstr>
      <vt:lpstr>Office 主题</vt:lpstr>
      <vt:lpstr>计算机网络原理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2017考期会计基础</dc:title>
  <dc:creator>Microsoft Office 用户</dc:creator>
  <cp:lastModifiedBy>Microsoft Office 用户</cp:lastModifiedBy>
  <cp:revision>498</cp:revision>
  <dcterms:created xsi:type="dcterms:W3CDTF">2018-07-16T04:20:47Z</dcterms:created>
  <dcterms:modified xsi:type="dcterms:W3CDTF">2019-07-06T09:26:26Z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2052-1.2.3.312</vt:lpwstr>
  </property>
</Properties>
</file>